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16" r:id="rId1"/>
  </p:sldMasterIdLst>
  <p:sldIdLst>
    <p:sldId id="256" r:id="rId2"/>
    <p:sldId id="260" r:id="rId3"/>
    <p:sldId id="259" r:id="rId4"/>
    <p:sldId id="263" r:id="rId5"/>
    <p:sldId id="279" r:id="rId6"/>
    <p:sldId id="257" r:id="rId7"/>
    <p:sldId id="261" r:id="rId8"/>
    <p:sldId id="262" r:id="rId9"/>
    <p:sldId id="264" r:id="rId10"/>
    <p:sldId id="265" r:id="rId11"/>
    <p:sldId id="286" r:id="rId12"/>
    <p:sldId id="266" r:id="rId13"/>
    <p:sldId id="278" r:id="rId14"/>
    <p:sldId id="287" r:id="rId15"/>
    <p:sldId id="288" r:id="rId16"/>
    <p:sldId id="289" r:id="rId17"/>
    <p:sldId id="268" r:id="rId18"/>
    <p:sldId id="296" r:id="rId19"/>
    <p:sldId id="295" r:id="rId20"/>
    <p:sldId id="280" r:id="rId21"/>
    <p:sldId id="269" r:id="rId22"/>
    <p:sldId id="281" r:id="rId23"/>
    <p:sldId id="270" r:id="rId24"/>
    <p:sldId id="282" r:id="rId25"/>
    <p:sldId id="271" r:id="rId26"/>
    <p:sldId id="283" r:id="rId27"/>
    <p:sldId id="272" r:id="rId28"/>
    <p:sldId id="284" r:id="rId29"/>
    <p:sldId id="291" r:id="rId30"/>
    <p:sldId id="293" r:id="rId31"/>
    <p:sldId id="274" r:id="rId32"/>
    <p:sldId id="297" r:id="rId33"/>
    <p:sldId id="298" r:id="rId34"/>
    <p:sldId id="275" r:id="rId35"/>
    <p:sldId id="285" r:id="rId36"/>
    <p:sldId id="290" r:id="rId37"/>
    <p:sldId id="276" r:id="rId38"/>
    <p:sldId id="294" r:id="rId39"/>
    <p:sldId id="299" r:id="rId40"/>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50" d="100"/>
          <a:sy n="50" d="100"/>
        </p:scale>
        <p:origin x="-946" y="-7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grpSp>
        <p:nvGrpSpPr>
          <p:cNvPr id="43" name="Group 42"/>
          <p:cNvGrpSpPr/>
          <p:nvPr/>
        </p:nvGrpSpPr>
        <p:grpSpPr>
          <a:xfrm>
            <a:off x="-382404" y="0"/>
            <a:ext cx="9932332" cy="6858000"/>
            <a:chOff x="-382404" y="0"/>
            <a:chExt cx="9932332" cy="6858000"/>
          </a:xfrm>
        </p:grpSpPr>
        <p:grpSp>
          <p:nvGrpSpPr>
            <p:cNvPr id="44" name="Group 44"/>
            <p:cNvGrpSpPr/>
            <p:nvPr/>
          </p:nvGrpSpPr>
          <p:grpSpPr>
            <a:xfrm>
              <a:off x="0" y="0"/>
              <a:ext cx="9144000" cy="6858000"/>
              <a:chOff x="0" y="0"/>
              <a:chExt cx="9144000" cy="6858000"/>
            </a:xfrm>
          </p:grpSpPr>
          <p:grpSp>
            <p:nvGrpSpPr>
              <p:cNvPr id="70" name="Group 4"/>
              <p:cNvGrpSpPr/>
              <p:nvPr/>
            </p:nvGrpSpPr>
            <p:grpSpPr>
              <a:xfrm>
                <a:off x="0" y="0"/>
                <a:ext cx="2514600" cy="6858000"/>
                <a:chOff x="0" y="0"/>
                <a:chExt cx="2514600" cy="6858000"/>
              </a:xfrm>
            </p:grpSpPr>
            <p:sp>
              <p:nvSpPr>
                <p:cNvPr id="115" name="Rectangle 114"/>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1" name="Group 5"/>
              <p:cNvGrpSpPr/>
              <p:nvPr/>
            </p:nvGrpSpPr>
            <p:grpSpPr>
              <a:xfrm>
                <a:off x="422910" y="0"/>
                <a:ext cx="2514600" cy="6858000"/>
                <a:chOff x="0" y="0"/>
                <a:chExt cx="2514600" cy="6858000"/>
              </a:xfrm>
            </p:grpSpPr>
            <p:sp>
              <p:nvSpPr>
                <p:cNvPr id="85" name="Rectangle 84"/>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11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3" name="Group 9"/>
              <p:cNvGrpSpPr/>
              <p:nvPr/>
            </p:nvGrpSpPr>
            <p:grpSpPr>
              <a:xfrm rot="10800000">
                <a:off x="6629400" y="0"/>
                <a:ext cx="2514600" cy="6858000"/>
                <a:chOff x="0" y="0"/>
                <a:chExt cx="2514600" cy="6858000"/>
              </a:xfrm>
            </p:grpSpPr>
            <p:sp>
              <p:nvSpPr>
                <p:cNvPr id="78" name="Rectangle 77"/>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5" name="Rectangle 74"/>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5" name="Freeform 44"/>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Freeform 50"/>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 name="Freeform 51"/>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3" name="Hexagon 52"/>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Hexagon 53"/>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Hexagon 54"/>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Hexagon 55"/>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Hexagon 56"/>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Freeform 57"/>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Hexagon 58"/>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Hexagon 60"/>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Hexagon 61"/>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Hexagon 62"/>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Hexagon 63"/>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Hexagon 64"/>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Hexagon 65"/>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Hexagon 66"/>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Freeform 67"/>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Freeform 68"/>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Rectangle 45"/>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p:cNvSpPr/>
          <p:nvPr/>
        </p:nvSpPr>
        <p:spPr>
          <a:xfrm>
            <a:off x="4649096" y="-21511"/>
            <a:ext cx="3505200" cy="231288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4733365" y="2708476"/>
            <a:ext cx="3313355" cy="1702160"/>
          </a:xfrm>
        </p:spPr>
        <p:txBody>
          <a:bodyPr>
            <a:normAutofit/>
          </a:bodyPr>
          <a:lstStyle>
            <a:lvl1pPr>
              <a:defRPr sz="3600"/>
            </a:lvl1pPr>
          </a:lstStyle>
          <a:p>
            <a:r>
              <a:rPr lang="ru-RU" smtClean="0"/>
              <a:t>Образец заголовка</a:t>
            </a:r>
            <a:endParaRPr lang="en-US" dirty="0"/>
          </a:p>
        </p:txBody>
      </p:sp>
      <p:sp>
        <p:nvSpPr>
          <p:cNvPr id="3" name="Subtitle 2"/>
          <p:cNvSpPr>
            <a:spLocks noGrp="1"/>
          </p:cNvSpPr>
          <p:nvPr>
            <p:ph type="subTitle" idx="1"/>
          </p:nvPr>
        </p:nvSpPr>
        <p:spPr>
          <a:xfrm>
            <a:off x="4733365" y="4421080"/>
            <a:ext cx="3309803" cy="1260629"/>
          </a:xfrm>
        </p:spPr>
        <p:txBody>
          <a:bodyPr>
            <a:normAutofit/>
          </a:bodyPr>
          <a:lstStyle>
            <a:lvl1pPr marL="0" indent="0" algn="l">
              <a:buNone/>
              <a:defRPr sz="1800">
                <a:solidFill>
                  <a:srgbClr val="42424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4" name="Date Placeholder 3"/>
          <p:cNvSpPr>
            <a:spLocks noGrp="1"/>
          </p:cNvSpPr>
          <p:nvPr>
            <p:ph type="dt" sz="half" idx="10"/>
          </p:nvPr>
        </p:nvSpPr>
        <p:spPr>
          <a:xfrm>
            <a:off x="4738744" y="1516828"/>
            <a:ext cx="2133600" cy="750981"/>
          </a:xfrm>
        </p:spPr>
        <p:txBody>
          <a:bodyPr anchor="b"/>
          <a:lstStyle>
            <a:lvl1pPr algn="l">
              <a:defRPr sz="2400"/>
            </a:lvl1pPr>
          </a:lstStyle>
          <a:p>
            <a:fld id="{B4C71EC6-210F-42DE-9C53-41977AD35B3D}" type="datetimeFigureOut">
              <a:rPr lang="ru-RU" smtClean="0"/>
              <a:t>29.03.2022</a:t>
            </a:fld>
            <a:endParaRPr lang="ru-RU"/>
          </a:p>
        </p:txBody>
      </p:sp>
      <p:sp>
        <p:nvSpPr>
          <p:cNvPr id="50" name="Rectangle 49"/>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4"/>
          <p:cNvSpPr>
            <a:spLocks noGrp="1"/>
          </p:cNvSpPr>
          <p:nvPr>
            <p:ph type="ftr" sz="quarter" idx="11"/>
          </p:nvPr>
        </p:nvSpPr>
        <p:spPr>
          <a:xfrm>
            <a:off x="5303520" y="5719966"/>
            <a:ext cx="2831592" cy="365125"/>
          </a:xfrm>
        </p:spPr>
        <p:txBody>
          <a:bodyPr>
            <a:normAutofit/>
          </a:bodyPr>
          <a:lstStyle>
            <a:lvl1pPr>
              <a:defRPr>
                <a:solidFill>
                  <a:schemeClr val="accent1"/>
                </a:solidFill>
              </a:defRPr>
            </a:lvl1pPr>
          </a:lstStyle>
          <a:p>
            <a:endParaRPr lang="ru-RU"/>
          </a:p>
        </p:txBody>
      </p:sp>
      <p:sp>
        <p:nvSpPr>
          <p:cNvPr id="6" name="Slide Number Placeholder 5"/>
          <p:cNvSpPr>
            <a:spLocks noGrp="1"/>
          </p:cNvSpPr>
          <p:nvPr>
            <p:ph type="sldNum" sz="quarter" idx="12"/>
          </p:nvPr>
        </p:nvSpPr>
        <p:spPr>
          <a:xfrm>
            <a:off x="4649096" y="5719966"/>
            <a:ext cx="643666" cy="365125"/>
          </a:xfrm>
        </p:spPr>
        <p:txBody>
          <a:bodyPr/>
          <a:lstStyle>
            <a:lvl1pPr>
              <a:defRPr>
                <a:solidFill>
                  <a:schemeClr val="accent1"/>
                </a:solidFill>
              </a:defRPr>
            </a:lvl1pPr>
          </a:lstStyle>
          <a:p>
            <a:fld id="{B19B0651-EE4F-4900-A07F-96A6BFA9D0F0}" type="slidenum">
              <a:rPr lang="ru-RU" smtClean="0"/>
              <a:t>‹#›</a:t>
            </a:fld>
            <a:endParaRPr lang="ru-RU"/>
          </a:p>
        </p:txBody>
      </p:sp>
      <p:sp>
        <p:nvSpPr>
          <p:cNvPr id="89" name="Rectangle 88"/>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Vertical Text Placeholder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B4C71EC6-210F-42DE-9C53-41977AD35B3D}" type="datetimeFigureOut">
              <a:rPr lang="ru-RU" smtClean="0"/>
              <a:t>29.03.2022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030147"/>
            <a:ext cx="1484453" cy="4780344"/>
          </a:xfrm>
        </p:spPr>
        <p:txBody>
          <a:bodyPr vert="eaVert" anchor="ctr"/>
          <a:lstStyle/>
          <a:p>
            <a:r>
              <a:rPr lang="ru-RU" smtClean="0"/>
              <a:t>Образец заголовка</a:t>
            </a:r>
            <a:endParaRPr lang="en-US"/>
          </a:p>
        </p:txBody>
      </p:sp>
      <p:sp>
        <p:nvSpPr>
          <p:cNvPr id="3" name="Vertical Text Placeholder 2"/>
          <p:cNvSpPr>
            <a:spLocks noGrp="1"/>
          </p:cNvSpPr>
          <p:nvPr>
            <p:ph type="body" orient="vert" idx="1"/>
          </p:nvPr>
        </p:nvSpPr>
        <p:spPr>
          <a:xfrm>
            <a:off x="1053296" y="1030147"/>
            <a:ext cx="5423704" cy="4780344"/>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B4C71EC6-210F-42DE-9C53-41977AD35B3D}" type="datetimeFigureOut">
              <a:rPr lang="ru-RU" smtClean="0"/>
              <a:t>29.03.2022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B4C71EC6-210F-42DE-9C53-41977AD35B3D}" type="datetimeFigureOut">
              <a:rPr lang="ru-RU" smtClean="0"/>
              <a:t>29.03.2022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1258645" y="2900829"/>
            <a:ext cx="6637468" cy="1362075"/>
          </a:xfrm>
        </p:spPr>
        <p:txBody>
          <a:bodyPr anchor="b"/>
          <a:lstStyle>
            <a:lvl1pPr algn="l">
              <a:defRPr sz="4000" b="0" cap="none" baseline="0"/>
            </a:lvl1pPr>
          </a:lstStyle>
          <a:p>
            <a:r>
              <a:rPr lang="ru-RU" smtClean="0"/>
              <a:t>Образец заголовка</a:t>
            </a:r>
            <a:endParaRPr lang="en-US" dirty="0"/>
          </a:p>
        </p:txBody>
      </p:sp>
      <p:sp>
        <p:nvSpPr>
          <p:cNvPr id="3" name="Text Placeholder 2"/>
          <p:cNvSpPr>
            <a:spLocks noGrp="1"/>
          </p:cNvSpPr>
          <p:nvPr>
            <p:ph type="body" idx="1"/>
          </p:nvPr>
        </p:nvSpPr>
        <p:spPr>
          <a:xfrm>
            <a:off x="1258645" y="4267200"/>
            <a:ext cx="6637467" cy="1520413"/>
          </a:xfrm>
        </p:spPr>
        <p:txBody>
          <a:bodyPr anchor="t"/>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B4C71EC6-210F-42DE-9C53-41977AD35B3D}" type="datetimeFigureOut">
              <a:rPr lang="ru-RU" smtClean="0"/>
              <a:t>29.03.2022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5" name="Date Placeholder 4"/>
          <p:cNvSpPr>
            <a:spLocks noGrp="1"/>
          </p:cNvSpPr>
          <p:nvPr>
            <p:ph type="dt" sz="half" idx="10"/>
          </p:nvPr>
        </p:nvSpPr>
        <p:spPr/>
        <p:txBody>
          <a:bodyPr/>
          <a:lstStyle/>
          <a:p>
            <a:fld id="{B4C71EC6-210F-42DE-9C53-41977AD35B3D}" type="datetimeFigureOut">
              <a:rPr lang="ru-RU" smtClean="0"/>
              <a:t>29.03.2022</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B19B0651-EE4F-4900-A07F-96A6BFA9D0F0}" type="slidenum">
              <a:rPr lang="ru-RU" smtClean="0"/>
              <a:t>‹#›</a:t>
            </a:fld>
            <a:endParaRPr lang="ru-RU"/>
          </a:p>
        </p:txBody>
      </p:sp>
      <p:sp>
        <p:nvSpPr>
          <p:cNvPr id="9" name="Content Placeholder 8"/>
          <p:cNvSpPr>
            <a:spLocks noGrp="1"/>
          </p:cNvSpPr>
          <p:nvPr>
            <p:ph sz="quarter" idx="13"/>
          </p:nvPr>
        </p:nvSpPr>
        <p:spPr>
          <a:xfrm>
            <a:off x="1042416" y="2313432"/>
            <a:ext cx="3419856" cy="349300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11" name="Content Placeholder 10"/>
          <p:cNvSpPr>
            <a:spLocks noGrp="1"/>
          </p:cNvSpPr>
          <p:nvPr>
            <p:ph sz="quarter" idx="14"/>
          </p:nvPr>
        </p:nvSpPr>
        <p:spPr>
          <a:xfrm>
            <a:off x="4645152" y="2313431"/>
            <a:ext cx="3419856" cy="349300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smtClean="0"/>
              <a:t>Образец заголовка</a:t>
            </a:r>
            <a:endParaRPr lang="en-US"/>
          </a:p>
        </p:txBody>
      </p:sp>
      <p:sp>
        <p:nvSpPr>
          <p:cNvPr id="3" name="Text Placeholder 2"/>
          <p:cNvSpPr>
            <a:spLocks noGrp="1"/>
          </p:cNvSpPr>
          <p:nvPr>
            <p:ph type="body" idx="1"/>
          </p:nvPr>
        </p:nvSpPr>
        <p:spPr>
          <a:xfrm>
            <a:off x="1412111" y="2316009"/>
            <a:ext cx="3057148"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1041721" y="2974694"/>
            <a:ext cx="3419856"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5011837" y="2316010"/>
            <a:ext cx="3055717"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4645152" y="2974694"/>
            <a:ext cx="3419856"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B4C71EC6-210F-42DE-9C53-41977AD35B3D}" type="datetimeFigureOut">
              <a:rPr lang="ru-RU" smtClean="0"/>
              <a:t>29.03.2022</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Date Placeholder 2"/>
          <p:cNvSpPr>
            <a:spLocks noGrp="1"/>
          </p:cNvSpPr>
          <p:nvPr>
            <p:ph type="dt" sz="half" idx="10"/>
          </p:nvPr>
        </p:nvSpPr>
        <p:spPr/>
        <p:txBody>
          <a:bodyPr/>
          <a:lstStyle/>
          <a:p>
            <a:fld id="{B4C71EC6-210F-42DE-9C53-41977AD35B3D}" type="datetimeFigureOut">
              <a:rPr lang="ru-RU" smtClean="0"/>
              <a:t>29.03.2022</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4C71EC6-210F-42DE-9C53-41977AD35B3D}" type="datetimeFigureOut">
              <a:rPr lang="ru-RU" smtClean="0"/>
              <a:t>29.03.2022</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grpSp>
        <p:nvGrpSpPr>
          <p:cNvPr id="44" name="Group 43"/>
          <p:cNvGrpSpPr/>
          <p:nvPr/>
        </p:nvGrpSpPr>
        <p:grpSpPr>
          <a:xfrm>
            <a:off x="-382404" y="0"/>
            <a:ext cx="9932332" cy="6858000"/>
            <a:chOff x="-382404" y="0"/>
            <a:chExt cx="9932332" cy="6858000"/>
          </a:xfrm>
        </p:grpSpPr>
        <p:grpSp>
          <p:nvGrpSpPr>
            <p:cNvPr id="45" name="Group 44"/>
            <p:cNvGrpSpPr/>
            <p:nvPr/>
          </p:nvGrpSpPr>
          <p:grpSpPr>
            <a:xfrm>
              <a:off x="0" y="0"/>
              <a:ext cx="9144000" cy="6858000"/>
              <a:chOff x="0" y="0"/>
              <a:chExt cx="9144000" cy="6858000"/>
            </a:xfrm>
          </p:grpSpPr>
          <p:grpSp>
            <p:nvGrpSpPr>
              <p:cNvPr id="72" name="Group 4"/>
              <p:cNvGrpSpPr/>
              <p:nvPr/>
            </p:nvGrpSpPr>
            <p:grpSpPr>
              <a:xfrm>
                <a:off x="0" y="0"/>
                <a:ext cx="2514600" cy="6858000"/>
                <a:chOff x="0" y="0"/>
                <a:chExt cx="2514600" cy="6858000"/>
              </a:xfrm>
            </p:grpSpPr>
            <p:sp>
              <p:nvSpPr>
                <p:cNvPr id="84" name="Rectangle 83"/>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3" name="Group 5"/>
              <p:cNvGrpSpPr/>
              <p:nvPr/>
            </p:nvGrpSpPr>
            <p:grpSpPr>
              <a:xfrm>
                <a:off x="422910" y="0"/>
                <a:ext cx="2514600" cy="6858000"/>
                <a:chOff x="0" y="0"/>
                <a:chExt cx="2514600" cy="6858000"/>
              </a:xfrm>
            </p:grpSpPr>
            <p:sp>
              <p:nvSpPr>
                <p:cNvPr id="81" name="Rectangle 80"/>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4" name="Group 9"/>
              <p:cNvGrpSpPr/>
              <p:nvPr/>
            </p:nvGrpSpPr>
            <p:grpSpPr>
              <a:xfrm rot="10800000">
                <a:off x="6629400" y="0"/>
                <a:ext cx="2514600" cy="6858000"/>
                <a:chOff x="0" y="0"/>
                <a:chExt cx="2514600" cy="6858000"/>
              </a:xfrm>
            </p:grpSpPr>
            <p:sp>
              <p:nvSpPr>
                <p:cNvPr id="78" name="Rectangle 77"/>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5" name="Rectangle 74"/>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7" name="Freeform 46"/>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Freeform 49"/>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Freeform 50"/>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 name="Hexagon 51"/>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Hexagon 52"/>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Hexagon 53"/>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Hexagon 54"/>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Hexagon 55"/>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Freeform 58"/>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Hexagon 61"/>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Hexagon 62"/>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Hexagon 63"/>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Hexagon 64"/>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Hexagon 65"/>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Hexagon 66"/>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Hexagon 67"/>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Hexagon 68"/>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Freeform 69"/>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Freeform 70"/>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Rectangle 45"/>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B4C71EC6-210F-42DE-9C53-41977AD35B3D}" type="datetimeFigureOut">
              <a:rPr lang="ru-RU" smtClean="0"/>
              <a:t>29.03.2022</a:t>
            </a:fld>
            <a:endParaRPr lang="ru-RU"/>
          </a:p>
        </p:txBody>
      </p:sp>
      <p:sp>
        <p:nvSpPr>
          <p:cNvPr id="7" name="Slide Number Placeholder 6"/>
          <p:cNvSpPr>
            <a:spLocks noGrp="1"/>
          </p:cNvSpPr>
          <p:nvPr>
            <p:ph type="sldNum" sz="quarter" idx="12"/>
          </p:nvPr>
        </p:nvSpPr>
        <p:spPr/>
        <p:txBody>
          <a:bodyPr/>
          <a:lstStyle/>
          <a:p>
            <a:fld id="{B19B0651-EE4F-4900-A07F-96A6BFA9D0F0}" type="slidenum">
              <a:rPr lang="ru-RU" smtClean="0"/>
              <a:t>‹#›</a:t>
            </a:fld>
            <a:endParaRPr lang="ru-RU"/>
          </a:p>
        </p:txBody>
      </p:sp>
      <p:sp>
        <p:nvSpPr>
          <p:cNvPr id="58" name="Rectangle 57"/>
          <p:cNvSpPr/>
          <p:nvPr/>
        </p:nvSpPr>
        <p:spPr>
          <a:xfrm>
            <a:off x="905571" y="601883"/>
            <a:ext cx="3562257" cy="5648445"/>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1145894" y="856527"/>
            <a:ext cx="3090440" cy="5150734"/>
          </a:xfrm>
        </p:spPr>
        <p:txBody>
          <a:bodyP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61" name="Rectangle 60"/>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ooter Placeholder 5"/>
          <p:cNvSpPr>
            <a:spLocks noGrp="1"/>
          </p:cNvSpPr>
          <p:nvPr>
            <p:ph type="ftr" sz="quarter" idx="11"/>
          </p:nvPr>
        </p:nvSpPr>
        <p:spPr>
          <a:xfrm>
            <a:off x="4641448" y="5724835"/>
            <a:ext cx="3493664" cy="365125"/>
          </a:xfrm>
        </p:spPr>
        <p:txBody>
          <a:bodyPr>
            <a:normAutofit/>
          </a:bodyPr>
          <a:lstStyle/>
          <a:p>
            <a:endParaRPr lang="ru-RU"/>
          </a:p>
        </p:txBody>
      </p:sp>
      <p:sp>
        <p:nvSpPr>
          <p:cNvPr id="2" name="Title 1"/>
          <p:cNvSpPr>
            <a:spLocks noGrp="1"/>
          </p:cNvSpPr>
          <p:nvPr>
            <p:ph type="title"/>
          </p:nvPr>
        </p:nvSpPr>
        <p:spPr>
          <a:xfrm>
            <a:off x="4739833" y="2657434"/>
            <a:ext cx="3304572" cy="1463153"/>
          </a:xfrm>
        </p:spPr>
        <p:txBody>
          <a:bodyPr anchor="b">
            <a:normAutofit/>
          </a:bodyPr>
          <a:lstStyle>
            <a:lvl1pPr algn="l">
              <a:defRPr sz="2800" b="0"/>
            </a:lvl1pPr>
          </a:lstStyle>
          <a:p>
            <a:r>
              <a:rPr lang="ru-RU" smtClean="0"/>
              <a:t>Образец заголовка</a:t>
            </a:r>
            <a:endParaRPr lang="en-US"/>
          </a:p>
        </p:txBody>
      </p:sp>
      <p:sp>
        <p:nvSpPr>
          <p:cNvPr id="4" name="Text Placeholder 3"/>
          <p:cNvSpPr>
            <a:spLocks noGrp="1"/>
          </p:cNvSpPr>
          <p:nvPr>
            <p:ph type="body" sz="half" idx="2"/>
          </p:nvPr>
        </p:nvSpPr>
        <p:spPr>
          <a:xfrm>
            <a:off x="4736592" y="4136994"/>
            <a:ext cx="3298784" cy="1517904"/>
          </a:xfrm>
        </p:spPr>
        <p:txBody>
          <a:bodyPr>
            <a:normAutofit/>
          </a:bodyPr>
          <a:lstStyle>
            <a:lvl1pPr marL="0" indent="0">
              <a:buNone/>
              <a:defRPr sz="1600">
                <a:solidFill>
                  <a:srgbClr val="42424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grpSp>
        <p:nvGrpSpPr>
          <p:cNvPr id="44" name="Group 43"/>
          <p:cNvGrpSpPr/>
          <p:nvPr/>
        </p:nvGrpSpPr>
        <p:grpSpPr>
          <a:xfrm>
            <a:off x="-382404" y="0"/>
            <a:ext cx="9932332" cy="6858000"/>
            <a:chOff x="-382404" y="0"/>
            <a:chExt cx="9932332" cy="6858000"/>
          </a:xfrm>
        </p:grpSpPr>
        <p:grpSp>
          <p:nvGrpSpPr>
            <p:cNvPr id="45" name="Group 44"/>
            <p:cNvGrpSpPr/>
            <p:nvPr/>
          </p:nvGrpSpPr>
          <p:grpSpPr>
            <a:xfrm>
              <a:off x="0" y="0"/>
              <a:ext cx="9144000" cy="6858000"/>
              <a:chOff x="0" y="0"/>
              <a:chExt cx="9144000" cy="6858000"/>
            </a:xfrm>
          </p:grpSpPr>
          <p:grpSp>
            <p:nvGrpSpPr>
              <p:cNvPr id="75" name="Group 4"/>
              <p:cNvGrpSpPr/>
              <p:nvPr/>
            </p:nvGrpSpPr>
            <p:grpSpPr>
              <a:xfrm>
                <a:off x="0" y="0"/>
                <a:ext cx="2514600" cy="6858000"/>
                <a:chOff x="0" y="0"/>
                <a:chExt cx="2514600" cy="6858000"/>
              </a:xfrm>
            </p:grpSpPr>
            <p:sp>
              <p:nvSpPr>
                <p:cNvPr id="87" name="Rectangle 86"/>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6" name="Group 5"/>
              <p:cNvGrpSpPr/>
              <p:nvPr/>
            </p:nvGrpSpPr>
            <p:grpSpPr>
              <a:xfrm>
                <a:off x="422910" y="0"/>
                <a:ext cx="2514600" cy="6858000"/>
                <a:chOff x="0" y="0"/>
                <a:chExt cx="2514600" cy="6858000"/>
              </a:xfrm>
            </p:grpSpPr>
            <p:sp>
              <p:nvSpPr>
                <p:cNvPr id="84" name="Rectangle 83"/>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7" name="Group 9"/>
              <p:cNvGrpSpPr/>
              <p:nvPr/>
            </p:nvGrpSpPr>
            <p:grpSpPr>
              <a:xfrm rot="10800000">
                <a:off x="6629400" y="0"/>
                <a:ext cx="2514600" cy="6858000"/>
                <a:chOff x="0" y="0"/>
                <a:chExt cx="2514600" cy="6858000"/>
              </a:xfrm>
            </p:grpSpPr>
            <p:sp>
              <p:nvSpPr>
                <p:cNvPr id="81" name="Rectangle 80"/>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8" name="Rectangle 77"/>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Freeform 45"/>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Freeform 46"/>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Freeform 49"/>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Hexagon 50"/>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Hexagon 51"/>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Hexagon 60"/>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Hexagon 61"/>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Freeform 62"/>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Hexagon 63"/>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Hexagon 64"/>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Hexagon 65"/>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Hexagon 66"/>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Hexagon 67"/>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Hexagon 68"/>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Hexagon 69"/>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Hexagon 70"/>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Hexagon 71"/>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Freeform 72"/>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Freeform 73"/>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4" name="Rectangle 93"/>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ectangle 100"/>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101"/>
          <p:cNvSpPr/>
          <p:nvPr/>
        </p:nvSpPr>
        <p:spPr>
          <a:xfrm>
            <a:off x="905571" y="601883"/>
            <a:ext cx="3562257" cy="5648445"/>
          </a:xfrm>
          <a:prstGeom prst="rect">
            <a:avLst/>
          </a:prstGeom>
          <a:solidFill>
            <a:srgbClr val="FFFFFF"/>
          </a:solidFill>
          <a:ln w="3175">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734424" y="2660904"/>
            <a:ext cx="3300984" cy="1463040"/>
          </a:xfrm>
        </p:spPr>
        <p:txBody>
          <a:bodyPr anchor="b">
            <a:normAutofit/>
          </a:bodyPr>
          <a:lstStyle>
            <a:lvl1pPr algn="l">
              <a:defRPr sz="2800" b="0"/>
            </a:lvl1pPr>
          </a:lstStyle>
          <a:p>
            <a:r>
              <a:rPr lang="ru-RU" smtClean="0"/>
              <a:t>Образец заголовка</a:t>
            </a:r>
            <a:endParaRPr lang="en-US"/>
          </a:p>
        </p:txBody>
      </p:sp>
      <p:sp>
        <p:nvSpPr>
          <p:cNvPr id="3" name="Picture Placeholder 2"/>
          <p:cNvSpPr>
            <a:spLocks noGrp="1"/>
          </p:cNvSpPr>
          <p:nvPr>
            <p:ph type="pic" idx="1"/>
          </p:nvPr>
        </p:nvSpPr>
        <p:spPr>
          <a:xfrm>
            <a:off x="1005208" y="693795"/>
            <a:ext cx="3359623" cy="5468112"/>
          </a:xfrm>
        </p:spPr>
        <p:txBody>
          <a:bodyPr/>
          <a:lstStyle>
            <a:lvl1pPr marL="0" indent="0">
              <a:buNone/>
              <a:defRPr sz="3200">
                <a:solidFill>
                  <a:schemeClr val="accent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
        <p:nvSpPr>
          <p:cNvPr id="4" name="Text Placeholder 3"/>
          <p:cNvSpPr>
            <a:spLocks noGrp="1"/>
          </p:cNvSpPr>
          <p:nvPr>
            <p:ph type="body" sz="half" idx="2"/>
          </p:nvPr>
        </p:nvSpPr>
        <p:spPr>
          <a:xfrm>
            <a:off x="4734630" y="4133088"/>
            <a:ext cx="3300573" cy="1519561"/>
          </a:xfrm>
        </p:spPr>
        <p:txBody>
          <a:bodyPr>
            <a:normAutofit/>
          </a:bodyPr>
          <a:lstStyle>
            <a:lvl1pPr marL="0" indent="0">
              <a:buNone/>
              <a:defRPr sz="1600">
                <a:solidFill>
                  <a:srgbClr val="42424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B4C71EC6-210F-42DE-9C53-41977AD35B3D}" type="datetimeFigureOut">
              <a:rPr lang="ru-RU" smtClean="0"/>
              <a:t>29.03.2022</a:t>
            </a:fld>
            <a:endParaRPr lang="ru-RU"/>
          </a:p>
        </p:txBody>
      </p:sp>
      <p:sp>
        <p:nvSpPr>
          <p:cNvPr id="6" name="Footer Placeholder 5"/>
          <p:cNvSpPr>
            <a:spLocks noGrp="1"/>
          </p:cNvSpPr>
          <p:nvPr>
            <p:ph type="ftr" sz="quarter" idx="11"/>
          </p:nvPr>
        </p:nvSpPr>
        <p:spPr>
          <a:xfrm>
            <a:off x="4641448" y="5724835"/>
            <a:ext cx="3493664" cy="365125"/>
          </a:xfrm>
        </p:spPr>
        <p:txBody>
          <a:bodyPr>
            <a:normAutofit/>
          </a:bodyPr>
          <a:lstStyle/>
          <a:p>
            <a:endParaRPr lang="ru-RU"/>
          </a:p>
        </p:txBody>
      </p:sp>
      <p:sp>
        <p:nvSpPr>
          <p:cNvPr id="7" name="Slide Number Placeholder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42" name="Group 41"/>
          <p:cNvGrpSpPr/>
          <p:nvPr/>
        </p:nvGrpSpPr>
        <p:grpSpPr>
          <a:xfrm>
            <a:off x="-304800" y="0"/>
            <a:ext cx="9932332" cy="6858000"/>
            <a:chOff x="-382404" y="0"/>
            <a:chExt cx="9932332" cy="6858000"/>
          </a:xfrm>
        </p:grpSpPr>
        <p:grpSp>
          <p:nvGrpSpPr>
            <p:cNvPr id="43" name="Group 44"/>
            <p:cNvGrpSpPr/>
            <p:nvPr/>
          </p:nvGrpSpPr>
          <p:grpSpPr>
            <a:xfrm>
              <a:off x="0" y="0"/>
              <a:ext cx="9144000" cy="6858000"/>
              <a:chOff x="0" y="0"/>
              <a:chExt cx="9144000" cy="6858000"/>
            </a:xfrm>
          </p:grpSpPr>
          <p:grpSp>
            <p:nvGrpSpPr>
              <p:cNvPr id="101" name="Group 4"/>
              <p:cNvGrpSpPr/>
              <p:nvPr/>
            </p:nvGrpSpPr>
            <p:grpSpPr>
              <a:xfrm>
                <a:off x="0" y="0"/>
                <a:ext cx="2514600" cy="6858000"/>
                <a:chOff x="0" y="0"/>
                <a:chExt cx="2514600" cy="6858000"/>
              </a:xfrm>
            </p:grpSpPr>
            <p:sp>
              <p:nvSpPr>
                <p:cNvPr id="113" name="Rectangle 112"/>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2" name="Group 5"/>
              <p:cNvGrpSpPr/>
              <p:nvPr/>
            </p:nvGrpSpPr>
            <p:grpSpPr>
              <a:xfrm>
                <a:off x="422910" y="0"/>
                <a:ext cx="2514600" cy="6858000"/>
                <a:chOff x="0" y="0"/>
                <a:chExt cx="2514600" cy="6858000"/>
              </a:xfrm>
            </p:grpSpPr>
            <p:sp>
              <p:nvSpPr>
                <p:cNvPr id="110" name="Rectangle 109"/>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ectangle 110"/>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Rectangle 111"/>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3" name="Group 9"/>
              <p:cNvGrpSpPr/>
              <p:nvPr/>
            </p:nvGrpSpPr>
            <p:grpSpPr>
              <a:xfrm rot="10800000">
                <a:off x="6629400" y="0"/>
                <a:ext cx="2514600" cy="6858000"/>
                <a:chOff x="0" y="0"/>
                <a:chExt cx="2514600" cy="6858000"/>
              </a:xfrm>
            </p:grpSpPr>
            <p:sp>
              <p:nvSpPr>
                <p:cNvPr id="107" name="Rectangle 106"/>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ectangle 107"/>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ectangle 108"/>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4" name="Rectangle 103"/>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Rectangle 105"/>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4" name="Freeform 43"/>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5" name="Freeform 44"/>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6" name="Freeform 45"/>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Freeform 46"/>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Hexagon 49"/>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Hexagon 50"/>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Hexagon 51"/>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Hexagon 52"/>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Hexagon 53"/>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Freeform 54"/>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Hexagon 55"/>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Hexagon 56"/>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Hexagon 57"/>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Hexagon 58"/>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Hexagon 94"/>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Hexagon 95"/>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Hexagon 96"/>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Hexagon 97"/>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Freeform 98"/>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Freeform 99"/>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6" name="Rectangle 65"/>
          <p:cNvSpPr/>
          <p:nvPr/>
        </p:nvSpPr>
        <p:spPr>
          <a:xfrm>
            <a:off x="457200" y="333487"/>
            <a:ext cx="8229600" cy="6185647"/>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p:cNvSpPr/>
          <p:nvPr/>
        </p:nvSpPr>
        <p:spPr>
          <a:xfrm>
            <a:off x="4561242" y="-21511"/>
            <a:ext cx="3679116" cy="699244"/>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043490" y="1027664"/>
            <a:ext cx="7024744" cy="1143000"/>
          </a:xfrm>
          <a:prstGeom prst="rect">
            <a:avLst/>
          </a:prstGeom>
        </p:spPr>
        <p:txBody>
          <a:bodyPr vert="horz" lIns="91440" tIns="45720" rIns="91440" bIns="45720" rtlCol="0" anchor="b">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1043492" y="2323652"/>
            <a:ext cx="6777317" cy="3508977"/>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5997388" y="224492"/>
            <a:ext cx="2133600" cy="365125"/>
          </a:xfrm>
          <a:prstGeom prst="rect">
            <a:avLst/>
          </a:prstGeom>
        </p:spPr>
        <p:txBody>
          <a:bodyPr vert="horz" lIns="91440" tIns="45720" rIns="91440" bIns="45720" rtlCol="0" anchor="ctr"/>
          <a:lstStyle>
            <a:lvl1pPr algn="r">
              <a:defRPr sz="1200">
                <a:solidFill>
                  <a:srgbClr val="FEFEFE"/>
                </a:solidFill>
              </a:defRPr>
            </a:lvl1pPr>
          </a:lstStyle>
          <a:p>
            <a:fld id="{B4C71EC6-210F-42DE-9C53-41977AD35B3D}" type="datetimeFigureOut">
              <a:rPr lang="ru-RU" smtClean="0"/>
              <a:t>29.03.2022</a:t>
            </a:fld>
            <a:endParaRPr lang="ru-RU"/>
          </a:p>
        </p:txBody>
      </p:sp>
      <p:sp>
        <p:nvSpPr>
          <p:cNvPr id="5" name="Footer Placeholder 4"/>
          <p:cNvSpPr>
            <a:spLocks noGrp="1"/>
          </p:cNvSpPr>
          <p:nvPr>
            <p:ph type="ftr" sz="quarter" idx="3"/>
          </p:nvPr>
        </p:nvSpPr>
        <p:spPr>
          <a:xfrm>
            <a:off x="4641448" y="5852160"/>
            <a:ext cx="3502152" cy="365125"/>
          </a:xfrm>
          <a:prstGeom prst="rect">
            <a:avLst/>
          </a:prstGeom>
        </p:spPr>
        <p:txBody>
          <a:bodyPr vert="horz" lIns="91440" tIns="45720" rIns="91440" bIns="45720" rtlCol="0" anchor="ctr"/>
          <a:lstStyle>
            <a:lvl1pPr algn="r">
              <a:defRPr sz="1200">
                <a:solidFill>
                  <a:schemeClr val="accent1"/>
                </a:solidFill>
              </a:defRPr>
            </a:lvl1pPr>
          </a:lstStyle>
          <a:p>
            <a:endParaRPr lang="ru-RU"/>
          </a:p>
        </p:txBody>
      </p:sp>
      <p:sp>
        <p:nvSpPr>
          <p:cNvPr id="6" name="Slide Number Placeholder 5"/>
          <p:cNvSpPr>
            <a:spLocks noGrp="1"/>
          </p:cNvSpPr>
          <p:nvPr>
            <p:ph type="sldNum" sz="quarter" idx="4"/>
          </p:nvPr>
        </p:nvSpPr>
        <p:spPr>
          <a:xfrm>
            <a:off x="4649096" y="224491"/>
            <a:ext cx="1332156" cy="365125"/>
          </a:xfrm>
          <a:prstGeom prst="rect">
            <a:avLst/>
          </a:prstGeom>
        </p:spPr>
        <p:txBody>
          <a:bodyPr vert="horz" lIns="91440" tIns="45720" rIns="91440" bIns="45720" rtlCol="0" anchor="ctr"/>
          <a:lstStyle>
            <a:lvl1pPr algn="l">
              <a:defRPr sz="1200">
                <a:solidFill>
                  <a:srgbClr val="FEFEFE"/>
                </a:solidFill>
              </a:defRPr>
            </a:lvl1pPr>
          </a:lstStyle>
          <a:p>
            <a:fld id="{B19B0651-EE4F-4900-A07F-96A6BFA9D0F0}" type="slidenum">
              <a:rPr lang="ru-RU" smtClean="0"/>
              <a:t>‹#›</a:t>
            </a:fld>
            <a:endParaRPr lang="ru-RU"/>
          </a:p>
        </p:txBody>
      </p:sp>
    </p:spTree>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Lst>
  <p:txStyles>
    <p:title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274320" algn="l" defTabSz="914400" rtl="0" eaLnBrk="1" latinLnBrk="0" hangingPunct="1">
        <a:spcBef>
          <a:spcPct val="20000"/>
        </a:spcBef>
        <a:buClr>
          <a:schemeClr val="accent1"/>
        </a:buClr>
        <a:buSzPct val="76000"/>
        <a:buFont typeface="Wingdings 2" pitchFamily="18" charset="2"/>
        <a:buChar char=""/>
        <a:defRPr sz="2400" kern="1200">
          <a:solidFill>
            <a:schemeClr val="tx2"/>
          </a:solidFill>
          <a:latin typeface="+mn-lt"/>
          <a:ea typeface="+mn-ea"/>
          <a:cs typeface="+mn-cs"/>
        </a:defRPr>
      </a:lvl1pPr>
      <a:lvl2pPr marL="640080" indent="-274320" algn="l" defTabSz="914400" rtl="0" eaLnBrk="1" latinLnBrk="0" hangingPunct="1">
        <a:spcBef>
          <a:spcPct val="20000"/>
        </a:spcBef>
        <a:buClr>
          <a:schemeClr val="accent1"/>
        </a:buClr>
        <a:buSzPct val="76000"/>
        <a:buFont typeface="Wingdings 2" pitchFamily="18" charset="2"/>
        <a:buChar char=""/>
        <a:defRPr sz="2200" kern="1200">
          <a:solidFill>
            <a:schemeClr val="tx2"/>
          </a:solidFill>
          <a:latin typeface="+mn-lt"/>
          <a:ea typeface="+mn-ea"/>
          <a:cs typeface="+mn-cs"/>
        </a:defRPr>
      </a:lvl2pPr>
      <a:lvl3pPr marL="914400" indent="-228600" algn="l" defTabSz="914400" rtl="0" eaLnBrk="1" latinLnBrk="0" hangingPunct="1">
        <a:spcBef>
          <a:spcPct val="20000"/>
        </a:spcBef>
        <a:buClr>
          <a:schemeClr val="accent1"/>
        </a:buClr>
        <a:buSzPct val="76000"/>
        <a:buFont typeface="Wingdings 2" pitchFamily="18" charset="2"/>
        <a:buChar char=""/>
        <a:defRPr sz="2000" kern="1200">
          <a:solidFill>
            <a:schemeClr val="tx2"/>
          </a:solidFill>
          <a:latin typeface="+mn-lt"/>
          <a:ea typeface="+mn-ea"/>
          <a:cs typeface="+mn-cs"/>
        </a:defRPr>
      </a:lvl3pPr>
      <a:lvl4pPr marL="1124712" indent="-228600" algn="l" defTabSz="914400" rtl="0" eaLnBrk="1" latinLnBrk="0" hangingPunct="1">
        <a:spcBef>
          <a:spcPct val="20000"/>
        </a:spcBef>
        <a:buClr>
          <a:schemeClr val="accent1"/>
        </a:buClr>
        <a:buSzPct val="76000"/>
        <a:buFont typeface="Wingdings 2" pitchFamily="18" charset="2"/>
        <a:buChar char=""/>
        <a:defRPr sz="1800" kern="1200">
          <a:solidFill>
            <a:schemeClr val="tx2"/>
          </a:solidFill>
          <a:latin typeface="+mn-lt"/>
          <a:ea typeface="+mn-ea"/>
          <a:cs typeface="+mn-cs"/>
        </a:defRPr>
      </a:lvl4pPr>
      <a:lvl5pPr marL="1325880" indent="-228600" algn="l" defTabSz="914400" rtl="0" eaLnBrk="1" latinLnBrk="0" hangingPunct="1">
        <a:spcBef>
          <a:spcPct val="20000"/>
        </a:spcBef>
        <a:buClr>
          <a:schemeClr val="accent1"/>
        </a:buClr>
        <a:buSzPct val="76000"/>
        <a:buFont typeface="Wingdings 2" pitchFamily="18" charset="2"/>
        <a:buChar char=""/>
        <a:defRPr sz="1600" kern="1200" baseline="0">
          <a:solidFill>
            <a:schemeClr val="tx2"/>
          </a:solidFill>
          <a:latin typeface="+mn-lt"/>
          <a:ea typeface="+mn-ea"/>
          <a:cs typeface="+mn-cs"/>
        </a:defRPr>
      </a:lvl5pPr>
      <a:lvl6pPr marL="1517904"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72"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240"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408"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image" Target="../media/image19.jpe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3.jpg"/></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13.jp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1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13.jpg"/><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13.jpg"/><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 Id="rId4" Type="http://schemas.openxmlformats.org/officeDocument/2006/relationships/image" Target="../media/image13.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 Id="rId5" Type="http://schemas.openxmlformats.org/officeDocument/2006/relationships/image" Target="../media/image13.jpg"/><Relationship Id="rId4" Type="http://schemas.openxmlformats.org/officeDocument/2006/relationships/image" Target="../media/image41.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13.jpg"/><Relationship Id="rId1" Type="http://schemas.openxmlformats.org/officeDocument/2006/relationships/slideLayout" Target="../slideLayouts/slideLayout2.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13.jpg"/><Relationship Id="rId1" Type="http://schemas.openxmlformats.org/officeDocument/2006/relationships/slideLayout" Target="../slideLayouts/slideLayout6.xml"/><Relationship Id="rId4" Type="http://schemas.openxmlformats.org/officeDocument/2006/relationships/image" Target="../media/image47.jpe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4.xml"/><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6.xml"/><Relationship Id="rId5" Type="http://schemas.openxmlformats.org/officeDocument/2006/relationships/image" Target="../media/image51.jpeg"/><Relationship Id="rId4" Type="http://schemas.openxmlformats.org/officeDocument/2006/relationships/image" Target="../media/image50.jpeg"/></Relationships>
</file>

<file path=ppt/slides/_rels/slide3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2.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image" Target="../media/image55.jpeg"/></Relationships>
</file>

<file path=ppt/slides/_rels/slide33.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2.xml"/><Relationship Id="rId4" Type="http://schemas.openxmlformats.org/officeDocument/2006/relationships/image" Target="../media/image60.jpeg"/></Relationships>
</file>

<file path=ppt/slides/_rels/slide34.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2.xml"/><Relationship Id="rId5" Type="http://schemas.openxmlformats.org/officeDocument/2006/relationships/image" Target="../media/image13.jpg"/><Relationship Id="rId4" Type="http://schemas.openxmlformats.org/officeDocument/2006/relationships/image" Target="../media/image63.jpeg"/></Relationships>
</file>

<file path=ppt/slides/_rels/slide35.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2.xml"/><Relationship Id="rId4" Type="http://schemas.openxmlformats.org/officeDocument/2006/relationships/image" Target="../media/image66.jpeg"/></Relationships>
</file>

<file path=ppt/slides/_rels/slide36.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2.xml"/><Relationship Id="rId4" Type="http://schemas.openxmlformats.org/officeDocument/2006/relationships/image" Target="../media/image69.jpeg"/></Relationships>
</file>

<file path=ppt/slides/_rels/slide3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6.jpeg"/><Relationship Id="rId7" Type="http://schemas.openxmlformats.org/officeDocument/2006/relationships/image" Target="../media/image10.jpeg"/><Relationship Id="rId2" Type="http://schemas.openxmlformats.org/officeDocument/2006/relationships/image" Target="../media/image2.jpeg"/><Relationship Id="rId1" Type="http://schemas.openxmlformats.org/officeDocument/2006/relationships/slideLayout" Target="../slideLayouts/slideLayout4.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 Id="rId9"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467544" y="940688"/>
            <a:ext cx="8280920" cy="3661752"/>
          </a:xfrm>
        </p:spPr>
        <p:txBody>
          <a:bodyPr>
            <a:noAutofit/>
          </a:bodyPr>
          <a:lstStyle/>
          <a:p>
            <a:pPr algn="ctr"/>
            <a:r>
              <a:rPr lang="ru-RU" sz="2000" b="1" dirty="0" smtClean="0"/>
              <a:t>Краевое </a:t>
            </a:r>
            <a:r>
              <a:rPr lang="ru-RU" sz="2000" b="1" dirty="0"/>
              <a:t>государственное </a:t>
            </a:r>
            <a:r>
              <a:rPr lang="ru-RU" sz="2000" b="1" dirty="0" smtClean="0"/>
              <a:t>общеобразовательное бюджетное </a:t>
            </a:r>
            <a:r>
              <a:rPr lang="ru-RU" sz="2000" b="1" dirty="0"/>
              <a:t>учреждение </a:t>
            </a:r>
            <a:r>
              <a:rPr lang="ru-RU" sz="2000" b="1" dirty="0" smtClean="0"/>
              <a:t/>
            </a:r>
            <a:br>
              <a:rPr lang="ru-RU" sz="2000" b="1" dirty="0" smtClean="0"/>
            </a:br>
            <a:r>
              <a:rPr lang="ru-RU" sz="2000" b="1" dirty="0" smtClean="0"/>
              <a:t>«</a:t>
            </a:r>
            <a:r>
              <a:rPr lang="ru-RU" sz="2000" b="1" dirty="0"/>
              <a:t>Владивостокская специальная (коррекционная) </a:t>
            </a:r>
            <a:r>
              <a:rPr lang="ru-RU" sz="2000" b="1" dirty="0" smtClean="0"/>
              <a:t/>
            </a:r>
            <a:br>
              <a:rPr lang="ru-RU" sz="2000" b="1" dirty="0" smtClean="0"/>
            </a:br>
            <a:r>
              <a:rPr lang="ru-RU" sz="2000" b="1" dirty="0" smtClean="0"/>
              <a:t> </a:t>
            </a:r>
            <a:r>
              <a:rPr lang="ru-RU" sz="2000" b="1" dirty="0"/>
              <a:t>начальная    школа - детский сад II вида</a:t>
            </a:r>
            <a:r>
              <a:rPr lang="ru-RU" sz="2000" b="1" dirty="0" smtClean="0"/>
              <a:t>»</a:t>
            </a:r>
            <a:br>
              <a:rPr lang="ru-RU" sz="2000" b="1" dirty="0" smtClean="0"/>
            </a:br>
            <a:r>
              <a:rPr lang="ru-RU" sz="2400" b="1" dirty="0" smtClean="0"/>
              <a:t/>
            </a:r>
            <a:br>
              <a:rPr lang="ru-RU" sz="2400" b="1" dirty="0" smtClean="0"/>
            </a:br>
            <a:r>
              <a:rPr lang="ru-RU" sz="2400" b="1" dirty="0" smtClean="0"/>
              <a:t/>
            </a:r>
            <a:br>
              <a:rPr lang="ru-RU" sz="2400" b="1" dirty="0" smtClean="0"/>
            </a:br>
            <a:r>
              <a:rPr lang="ru-RU" sz="2400" b="1" dirty="0" smtClean="0"/>
              <a:t/>
            </a:r>
            <a:br>
              <a:rPr lang="ru-RU" sz="2400" b="1" dirty="0" smtClean="0"/>
            </a:br>
            <a:r>
              <a:rPr lang="ru-RU" sz="3200" b="1" dirty="0" smtClean="0"/>
              <a:t>СЕТЕВОЙ КОНСУЛЬТАЦИОННЫЙ ПУНКТ</a:t>
            </a:r>
            <a:br>
              <a:rPr lang="ru-RU" sz="3200" b="1" dirty="0" smtClean="0"/>
            </a:br>
            <a:r>
              <a:rPr lang="ru-RU" sz="2400" b="1" dirty="0" smtClean="0"/>
              <a:t/>
            </a:r>
            <a:br>
              <a:rPr lang="ru-RU" sz="2400" b="1" dirty="0" smtClean="0"/>
            </a:br>
            <a:r>
              <a:rPr lang="ru-RU" sz="2400" b="1" dirty="0"/>
              <a:t/>
            </a:r>
            <a:br>
              <a:rPr lang="ru-RU" sz="2400" b="1" dirty="0"/>
            </a:br>
            <a:r>
              <a:rPr lang="ru-RU" sz="2400" b="1" dirty="0" smtClean="0"/>
              <a:t>2019 – 2022 </a:t>
            </a:r>
            <a:r>
              <a:rPr lang="ru-RU" sz="2400" b="1" dirty="0" err="1" smtClean="0"/>
              <a:t>г.г</a:t>
            </a:r>
            <a:r>
              <a:rPr lang="ru-RU" sz="2400" b="1" dirty="0" smtClean="0"/>
              <a:t>.</a:t>
            </a:r>
            <a:endParaRPr lang="ru-RU" sz="3200" b="1" dirty="0"/>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69114" b="1"/>
          <a:stretch/>
        </p:blipFill>
        <p:spPr bwMode="auto">
          <a:xfrm>
            <a:off x="467544" y="4626064"/>
            <a:ext cx="7863020" cy="17926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6151188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3568" y="620688"/>
            <a:ext cx="6624736" cy="685880"/>
          </a:xfrm>
        </p:spPr>
        <p:txBody>
          <a:bodyPr>
            <a:normAutofit/>
          </a:bodyPr>
          <a:lstStyle/>
          <a:p>
            <a:r>
              <a:rPr lang="ru-RU" sz="3200" b="1" dirty="0" smtClean="0"/>
              <a:t>РАБОЧЕЕ МЕСТО ПЕДАГОГА</a:t>
            </a:r>
            <a:endParaRPr lang="ru-RU" sz="3200" b="1" dirty="0"/>
          </a:p>
        </p:txBody>
      </p:sp>
      <p:pic>
        <p:nvPicPr>
          <p:cNvPr id="6" name="Объект 5"/>
          <p:cNvPicPr>
            <a:picLocks noGrp="1" noChangeAspect="1"/>
          </p:cNvPicPr>
          <p:nvPr>
            <p:ph idx="1"/>
          </p:nvPr>
        </p:nvPicPr>
        <p:blipFill rotWithShape="1">
          <a:blip r:embed="rId2">
            <a:extLst>
              <a:ext uri="{28A0092B-C50C-407E-A947-70E740481C1C}">
                <a14:useLocalDpi xmlns:a14="http://schemas.microsoft.com/office/drawing/2010/main" val="0"/>
              </a:ext>
            </a:extLst>
          </a:blip>
          <a:srcRect r="66544"/>
          <a:stretch/>
        </p:blipFill>
        <p:spPr>
          <a:xfrm>
            <a:off x="6228184" y="1568793"/>
            <a:ext cx="2152121" cy="4824536"/>
          </a:xfrm>
        </p:spPr>
      </p:pic>
      <p:pic>
        <p:nvPicPr>
          <p:cNvPr id="7" name="Объект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19672" y="1628800"/>
            <a:ext cx="3744416" cy="4704523"/>
          </a:xfrm>
          <a:prstGeom prst="rect">
            <a:avLst/>
          </a:prstGeom>
          <a:ln w="25400">
            <a:solidFill>
              <a:schemeClr val="accent1"/>
            </a:solidFill>
          </a:ln>
        </p:spPr>
      </p:pic>
    </p:spTree>
    <p:extLst>
      <p:ext uri="{BB962C8B-B14F-4D97-AF65-F5344CB8AC3E}">
        <p14:creationId xmlns:p14="http://schemas.microsoft.com/office/powerpoint/2010/main" val="370874437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03548" y="188640"/>
            <a:ext cx="7024744" cy="1143000"/>
          </a:xfrm>
        </p:spPr>
        <p:txBody>
          <a:bodyPr>
            <a:noAutofit/>
          </a:bodyPr>
          <a:lstStyle/>
          <a:p>
            <a:r>
              <a:rPr lang="ru-RU" sz="3200" b="1" dirty="0" smtClean="0"/>
              <a:t>ЗОНА  </a:t>
            </a:r>
            <a:br>
              <a:rPr lang="ru-RU" sz="3200" b="1" dirty="0" smtClean="0"/>
            </a:br>
            <a:r>
              <a:rPr lang="ru-RU" sz="3200" b="1" dirty="0" smtClean="0"/>
              <a:t>РАБОЧЕГО МЕСТА ПЕДАГОГА</a:t>
            </a:r>
            <a:endParaRPr lang="ru-RU" sz="3200" b="1" dirty="0"/>
          </a:p>
        </p:txBody>
      </p:sp>
      <p:sp>
        <p:nvSpPr>
          <p:cNvPr id="5" name="TextBox 4"/>
          <p:cNvSpPr txBox="1"/>
          <p:nvPr/>
        </p:nvSpPr>
        <p:spPr>
          <a:xfrm>
            <a:off x="503548" y="1052736"/>
            <a:ext cx="8136904" cy="5632311"/>
          </a:xfrm>
          <a:prstGeom prst="rect">
            <a:avLst/>
          </a:prstGeom>
          <a:noFill/>
        </p:spPr>
        <p:txBody>
          <a:bodyPr wrap="square" rtlCol="0">
            <a:spAutoFit/>
          </a:bodyPr>
          <a:lstStyle/>
          <a:p>
            <a:pPr algn="just">
              <a:lnSpc>
                <a:spcPct val="150000"/>
              </a:lnSpc>
            </a:pPr>
            <a:r>
              <a:rPr lang="ru-RU" sz="2400" b="1" dirty="0" smtClean="0"/>
              <a:t>    В рабочей зоне педагога имеется следующее оборудование:  стол, стул,  компьютер (ноутбук), обучающие диски и программы, принтер.  На полке в рабочей зоне педагога находится документация (журналы диагностики, программы, индивидуальные маршруты, дневники индивидуальной работы, журналы посещаемости), методическая литература, учебники по формированию произношения и развитию речи.</a:t>
            </a:r>
            <a:endParaRPr lang="ru-RU" sz="2400" b="1" dirty="0"/>
          </a:p>
        </p:txBody>
      </p:sp>
    </p:spTree>
    <p:extLst>
      <p:ext uri="{BB962C8B-B14F-4D97-AF65-F5344CB8AC3E}">
        <p14:creationId xmlns:p14="http://schemas.microsoft.com/office/powerpoint/2010/main" val="27377112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Объект 2"/>
          <p:cNvPicPr>
            <a:picLocks noChangeAspect="1"/>
          </p:cNvPicPr>
          <p:nvPr/>
        </p:nvPicPr>
        <p:blipFill rotWithShape="1">
          <a:blip r:embed="rId2">
            <a:extLst>
              <a:ext uri="{28A0092B-C50C-407E-A947-70E740481C1C}">
                <a14:useLocalDpi xmlns:a14="http://schemas.microsoft.com/office/drawing/2010/main" val="0"/>
              </a:ext>
            </a:extLst>
          </a:blip>
          <a:srcRect l="8261" t="2249" r="15403" b="-2249"/>
          <a:stretch/>
        </p:blipFill>
        <p:spPr>
          <a:xfrm>
            <a:off x="6586385" y="1772816"/>
            <a:ext cx="969711" cy="1270315"/>
          </a:xfrm>
          <a:prstGeom prst="rect">
            <a:avLst/>
          </a:prstGeom>
          <a:ln w="25400">
            <a:solidFill>
              <a:schemeClr val="accent1"/>
            </a:solidFill>
          </a:ln>
        </p:spPr>
      </p:pic>
      <p:pic>
        <p:nvPicPr>
          <p:cNvPr id="14" name="Объект 1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427984" y="2100098"/>
            <a:ext cx="1480504" cy="1974005"/>
          </a:xfrm>
          <a:ln w="25400">
            <a:solidFill>
              <a:schemeClr val="accent1"/>
            </a:solidFill>
          </a:ln>
        </p:spPr>
      </p:pic>
      <p:sp>
        <p:nvSpPr>
          <p:cNvPr id="2" name="Заголовок 1"/>
          <p:cNvSpPr>
            <a:spLocks noGrp="1"/>
          </p:cNvSpPr>
          <p:nvPr>
            <p:ph type="title"/>
          </p:nvPr>
        </p:nvSpPr>
        <p:spPr>
          <a:xfrm>
            <a:off x="647564" y="476320"/>
            <a:ext cx="7848872" cy="1512168"/>
          </a:xfrm>
        </p:spPr>
        <p:txBody>
          <a:bodyPr>
            <a:noAutofit/>
          </a:bodyPr>
          <a:lstStyle/>
          <a:p>
            <a:r>
              <a:rPr lang="ru-RU" sz="3200" b="1" dirty="0" smtClean="0"/>
              <a:t>ЗОНЫ  </a:t>
            </a:r>
            <a:br>
              <a:rPr lang="ru-RU" sz="3200" b="1" dirty="0" smtClean="0"/>
            </a:br>
            <a:r>
              <a:rPr lang="ru-RU" sz="3200" b="1" dirty="0" smtClean="0"/>
              <a:t>ИНТЕРАКТИВНО – ТЕХНИЧЕСКОГО СОПРОВОЖДЕНИЯ</a:t>
            </a:r>
            <a:endParaRPr lang="ru-RU" sz="3200" b="1" dirty="0"/>
          </a:p>
        </p:txBody>
      </p:sp>
      <p:pic>
        <p:nvPicPr>
          <p:cNvPr id="5" name="Объект 5"/>
          <p:cNvPicPr>
            <a:picLocks noChangeAspect="1"/>
          </p:cNvPicPr>
          <p:nvPr/>
        </p:nvPicPr>
        <p:blipFill rotWithShape="1">
          <a:blip r:embed="rId4">
            <a:extLst>
              <a:ext uri="{28A0092B-C50C-407E-A947-70E740481C1C}">
                <a14:useLocalDpi xmlns:a14="http://schemas.microsoft.com/office/drawing/2010/main" val="0"/>
              </a:ext>
            </a:extLst>
          </a:blip>
          <a:srcRect r="66544"/>
          <a:stretch/>
        </p:blipFill>
        <p:spPr>
          <a:xfrm flipH="1">
            <a:off x="498955" y="1916832"/>
            <a:ext cx="1408745" cy="4608512"/>
          </a:xfrm>
          <a:prstGeom prst="rect">
            <a:avLst/>
          </a:prstGeom>
        </p:spPr>
      </p:pic>
      <p:pic>
        <p:nvPicPr>
          <p:cNvPr id="12" name="Объект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61192" y="3418730"/>
            <a:ext cx="2088232" cy="2784310"/>
          </a:xfrm>
          <a:prstGeom prst="rect">
            <a:avLst/>
          </a:prstGeom>
          <a:ln w="25400">
            <a:solidFill>
              <a:schemeClr val="accent1"/>
            </a:solidFill>
          </a:ln>
        </p:spPr>
      </p:pic>
      <p:pic>
        <p:nvPicPr>
          <p:cNvPr id="16" name="Объект 9"/>
          <p:cNvPicPr>
            <a:picLocks noChangeAspect="1"/>
          </p:cNvPicPr>
          <p:nvPr/>
        </p:nvPicPr>
        <p:blipFill rotWithShape="1">
          <a:blip r:embed="rId6" cstate="print">
            <a:extLst>
              <a:ext uri="{28A0092B-C50C-407E-A947-70E740481C1C}">
                <a14:useLocalDpi xmlns:a14="http://schemas.microsoft.com/office/drawing/2010/main" val="0"/>
              </a:ext>
            </a:extLst>
          </a:blip>
          <a:srcRect l="48768" t="18896"/>
          <a:stretch/>
        </p:blipFill>
        <p:spPr>
          <a:xfrm>
            <a:off x="1907700" y="3043131"/>
            <a:ext cx="2297433" cy="2727761"/>
          </a:xfrm>
          <a:prstGeom prst="rect">
            <a:avLst/>
          </a:prstGeom>
          <a:ln w="25400" cmpd="sng">
            <a:solidFill>
              <a:schemeClr val="accent1"/>
            </a:solidFill>
          </a:ln>
        </p:spPr>
      </p:pic>
      <p:pic>
        <p:nvPicPr>
          <p:cNvPr id="18" name="Объект 2"/>
          <p:cNvPicPr>
            <a:picLocks noChangeAspect="1"/>
          </p:cNvPicPr>
          <p:nvPr/>
        </p:nvPicPr>
        <p:blipFill rotWithShape="1">
          <a:blip r:embed="rId7" cstate="print">
            <a:extLst>
              <a:ext uri="{28A0092B-C50C-407E-A947-70E740481C1C}">
                <a14:useLocalDpi xmlns:a14="http://schemas.microsoft.com/office/drawing/2010/main" val="0"/>
              </a:ext>
            </a:extLst>
          </a:blip>
          <a:srcRect l="27539" t="28453" r="7778" b="27240"/>
          <a:stretch/>
        </p:blipFill>
        <p:spPr>
          <a:xfrm>
            <a:off x="4572000" y="4525918"/>
            <a:ext cx="2499241" cy="1677122"/>
          </a:xfrm>
          <a:prstGeom prst="rect">
            <a:avLst/>
          </a:prstGeom>
          <a:ln w="25400">
            <a:solidFill>
              <a:schemeClr val="accent1"/>
            </a:solidFill>
          </a:ln>
        </p:spPr>
      </p:pic>
    </p:spTree>
    <p:extLst>
      <p:ext uri="{BB962C8B-B14F-4D97-AF65-F5344CB8AC3E}">
        <p14:creationId xmlns:p14="http://schemas.microsoft.com/office/powerpoint/2010/main" val="226133156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Объект 22"/>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076056" y="4293096"/>
            <a:ext cx="2304256" cy="2130104"/>
          </a:xfrm>
          <a:ln w="25400" cmpd="sng">
            <a:solidFill>
              <a:schemeClr val="bg2">
                <a:lumMod val="50000"/>
              </a:schemeClr>
            </a:solidFill>
          </a:ln>
        </p:spPr>
      </p:pic>
      <p:pic>
        <p:nvPicPr>
          <p:cNvPr id="25" name="Объект 14"/>
          <p:cNvPicPr>
            <a:picLocks noChangeAspect="1"/>
          </p:cNvPicPr>
          <p:nvPr/>
        </p:nvPicPr>
        <p:blipFill rotWithShape="1">
          <a:blip r:embed="rId3" cstate="print">
            <a:extLst>
              <a:ext uri="{28A0092B-C50C-407E-A947-70E740481C1C}">
                <a14:useLocalDpi xmlns:a14="http://schemas.microsoft.com/office/drawing/2010/main" val="0"/>
              </a:ext>
            </a:extLst>
          </a:blip>
          <a:srcRect l="18365" r="2248" b="40492"/>
          <a:stretch/>
        </p:blipFill>
        <p:spPr>
          <a:xfrm>
            <a:off x="755968" y="1808233"/>
            <a:ext cx="3799696" cy="2136177"/>
          </a:xfrm>
          <a:prstGeom prst="rect">
            <a:avLst/>
          </a:prstGeom>
          <a:ln w="25400">
            <a:solidFill>
              <a:schemeClr val="bg2">
                <a:lumMod val="50000"/>
              </a:schemeClr>
            </a:solidFill>
          </a:ln>
        </p:spPr>
      </p:pic>
      <p:sp>
        <p:nvSpPr>
          <p:cNvPr id="2" name="Заголовок 1"/>
          <p:cNvSpPr>
            <a:spLocks noGrp="1"/>
          </p:cNvSpPr>
          <p:nvPr>
            <p:ph type="title"/>
          </p:nvPr>
        </p:nvSpPr>
        <p:spPr>
          <a:xfrm>
            <a:off x="467544" y="404664"/>
            <a:ext cx="8153632" cy="1296144"/>
          </a:xfrm>
        </p:spPr>
        <p:txBody>
          <a:bodyPr>
            <a:noAutofit/>
          </a:bodyPr>
          <a:lstStyle/>
          <a:p>
            <a:r>
              <a:rPr lang="ru-RU" sz="3200" b="1" dirty="0" smtClean="0"/>
              <a:t>Интерактивная панель </a:t>
            </a:r>
            <a:br>
              <a:rPr lang="ru-RU" sz="3200" b="1" dirty="0" smtClean="0"/>
            </a:br>
            <a:r>
              <a:rPr lang="ru-RU" sz="3200" b="1" dirty="0" smtClean="0"/>
              <a:t>                      </a:t>
            </a:r>
            <a:r>
              <a:rPr lang="en-US" sz="3200" b="1" dirty="0" smtClean="0"/>
              <a:t>32 </a:t>
            </a:r>
            <a:r>
              <a:rPr lang="en-US" sz="3200" b="1" dirty="0" err="1"/>
              <a:t>дюйма</a:t>
            </a:r>
            <a:r>
              <a:rPr lang="en-US" sz="3200" b="1" dirty="0"/>
              <a:t> «New Touch 32</a:t>
            </a:r>
            <a:r>
              <a:rPr lang="en-US" sz="3200" b="1" dirty="0" smtClean="0"/>
              <a:t>»</a:t>
            </a:r>
            <a:endParaRPr lang="ru-RU" sz="2800" b="1" dirty="0"/>
          </a:p>
        </p:txBody>
      </p:sp>
      <p:pic>
        <p:nvPicPr>
          <p:cNvPr id="24" name="Объект 19"/>
          <p:cNvPicPr>
            <a:picLocks noChangeAspect="1"/>
          </p:cNvPicPr>
          <p:nvPr/>
        </p:nvPicPr>
        <p:blipFill rotWithShape="1">
          <a:blip r:embed="rId4" cstate="print">
            <a:extLst>
              <a:ext uri="{28A0092B-C50C-407E-A947-70E740481C1C}">
                <a14:useLocalDpi xmlns:a14="http://schemas.microsoft.com/office/drawing/2010/main" val="0"/>
              </a:ext>
            </a:extLst>
          </a:blip>
          <a:srcRect r="22004"/>
          <a:stretch/>
        </p:blipFill>
        <p:spPr>
          <a:xfrm>
            <a:off x="2773395" y="2790765"/>
            <a:ext cx="3234585" cy="2094544"/>
          </a:xfrm>
          <a:prstGeom prst="rect">
            <a:avLst/>
          </a:prstGeom>
          <a:ln w="25400" cmpd="sng">
            <a:solidFill>
              <a:schemeClr val="bg2">
                <a:lumMod val="50000"/>
              </a:schemeClr>
            </a:solidFill>
          </a:ln>
        </p:spPr>
      </p:pic>
      <p:sp>
        <p:nvSpPr>
          <p:cNvPr id="26" name="TextBox 25"/>
          <p:cNvSpPr txBox="1"/>
          <p:nvPr/>
        </p:nvSpPr>
        <p:spPr>
          <a:xfrm>
            <a:off x="541769" y="4915272"/>
            <a:ext cx="4463252" cy="1200329"/>
          </a:xfrm>
          <a:prstGeom prst="rect">
            <a:avLst/>
          </a:prstGeom>
          <a:noFill/>
          <a:ln>
            <a:noFill/>
          </a:ln>
        </p:spPr>
        <p:txBody>
          <a:bodyPr wrap="square" rtlCol="0">
            <a:spAutoFit/>
          </a:bodyPr>
          <a:lstStyle/>
          <a:p>
            <a:r>
              <a:rPr lang="ru-RU" sz="2400" b="1" dirty="0" smtClean="0"/>
              <a:t> дошкольного</a:t>
            </a:r>
          </a:p>
          <a:p>
            <a:r>
              <a:rPr lang="ru-RU" sz="2400" b="1" dirty="0" smtClean="0"/>
              <a:t> и начального</a:t>
            </a:r>
          </a:p>
          <a:p>
            <a:r>
              <a:rPr lang="ru-RU" sz="2400" b="1" dirty="0" smtClean="0"/>
              <a:t> общего  образования.</a:t>
            </a:r>
          </a:p>
        </p:txBody>
      </p:sp>
      <p:sp>
        <p:nvSpPr>
          <p:cNvPr id="4" name="Прямоугольник 3"/>
          <p:cNvSpPr/>
          <p:nvPr/>
        </p:nvSpPr>
        <p:spPr>
          <a:xfrm>
            <a:off x="4355976" y="1808233"/>
            <a:ext cx="4087728" cy="3046988"/>
          </a:xfrm>
          <a:prstGeom prst="rect">
            <a:avLst/>
          </a:prstGeom>
        </p:spPr>
        <p:txBody>
          <a:bodyPr wrap="square">
            <a:spAutoFit/>
          </a:bodyPr>
          <a:lstStyle/>
          <a:p>
            <a:pPr algn="r"/>
            <a:r>
              <a:rPr lang="ru-RU" sz="2400" b="1" dirty="0" smtClean="0"/>
              <a:t>Интерактивная панель один из </a:t>
            </a:r>
            <a:r>
              <a:rPr lang="ru-RU" sz="2400" b="1" dirty="0"/>
              <a:t>инструментов</a:t>
            </a:r>
            <a:r>
              <a:rPr lang="ru-RU" b="1" dirty="0" smtClean="0"/>
              <a:t>,</a:t>
            </a:r>
          </a:p>
          <a:p>
            <a:pPr algn="r"/>
            <a:r>
              <a:rPr lang="ru-RU" sz="2400" b="1" dirty="0"/>
              <a:t>п</a:t>
            </a:r>
            <a:r>
              <a:rPr lang="ru-RU" sz="2400" b="1" dirty="0" smtClean="0"/>
              <a:t>озволяющих</a:t>
            </a:r>
          </a:p>
          <a:p>
            <a:pPr algn="r"/>
            <a:r>
              <a:rPr lang="ru-RU" sz="2400" b="1" dirty="0" smtClean="0"/>
              <a:t>комплексно</a:t>
            </a:r>
          </a:p>
          <a:p>
            <a:pPr algn="r"/>
            <a:r>
              <a:rPr lang="ru-RU" sz="2400" b="1" dirty="0"/>
              <a:t>р</a:t>
            </a:r>
            <a:r>
              <a:rPr lang="ru-RU" sz="2400" b="1" dirty="0" smtClean="0"/>
              <a:t>еализовать</a:t>
            </a:r>
          </a:p>
          <a:p>
            <a:pPr algn="r"/>
            <a:r>
              <a:rPr lang="ru-RU" sz="2400" b="1" dirty="0" smtClean="0"/>
              <a:t> положения</a:t>
            </a:r>
          </a:p>
          <a:p>
            <a:pPr algn="r"/>
            <a:r>
              <a:rPr lang="ru-RU" sz="2400" b="1" dirty="0" smtClean="0"/>
              <a:t>ФГОС </a:t>
            </a:r>
          </a:p>
          <a:p>
            <a:pPr algn="r"/>
            <a:r>
              <a:rPr lang="ru-RU" sz="2400" b="1" dirty="0" smtClean="0"/>
              <a:t> </a:t>
            </a:r>
            <a:endParaRPr lang="ru-RU" sz="2400" dirty="0"/>
          </a:p>
        </p:txBody>
      </p:sp>
    </p:spTree>
    <p:extLst>
      <p:ext uri="{BB962C8B-B14F-4D97-AF65-F5344CB8AC3E}">
        <p14:creationId xmlns:p14="http://schemas.microsoft.com/office/powerpoint/2010/main" val="342680626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Объект 22"/>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652120" y="3068960"/>
            <a:ext cx="2530707" cy="3074342"/>
          </a:xfrm>
          <a:ln w="25400" cmpd="sng">
            <a:solidFill>
              <a:schemeClr val="bg2">
                <a:lumMod val="50000"/>
              </a:schemeClr>
            </a:solidFill>
          </a:ln>
        </p:spPr>
      </p:pic>
      <p:pic>
        <p:nvPicPr>
          <p:cNvPr id="25" name="Объект 14"/>
          <p:cNvPicPr>
            <a:picLocks noChangeAspect="1"/>
          </p:cNvPicPr>
          <p:nvPr/>
        </p:nvPicPr>
        <p:blipFill rotWithShape="1">
          <a:blip r:embed="rId3" cstate="print">
            <a:extLst>
              <a:ext uri="{28A0092B-C50C-407E-A947-70E740481C1C}">
                <a14:useLocalDpi xmlns:a14="http://schemas.microsoft.com/office/drawing/2010/main" val="0"/>
              </a:ext>
            </a:extLst>
          </a:blip>
          <a:srcRect l="9228" t="21687" r="7604" b="24093"/>
          <a:stretch/>
        </p:blipFill>
        <p:spPr>
          <a:xfrm>
            <a:off x="934798" y="3701316"/>
            <a:ext cx="3639906" cy="2324648"/>
          </a:xfrm>
          <a:prstGeom prst="rect">
            <a:avLst/>
          </a:prstGeom>
          <a:ln w="25400">
            <a:solidFill>
              <a:schemeClr val="bg2">
                <a:lumMod val="50000"/>
              </a:schemeClr>
            </a:solidFill>
          </a:ln>
        </p:spPr>
      </p:pic>
      <p:sp>
        <p:nvSpPr>
          <p:cNvPr id="2" name="Заголовок 1"/>
          <p:cNvSpPr>
            <a:spLocks noGrp="1"/>
          </p:cNvSpPr>
          <p:nvPr>
            <p:ph type="title"/>
          </p:nvPr>
        </p:nvSpPr>
        <p:spPr>
          <a:xfrm>
            <a:off x="467544" y="587584"/>
            <a:ext cx="7704856" cy="1080120"/>
          </a:xfrm>
        </p:spPr>
        <p:txBody>
          <a:bodyPr>
            <a:noAutofit/>
          </a:bodyPr>
          <a:lstStyle/>
          <a:p>
            <a:r>
              <a:rPr lang="ru-RU" sz="3200" b="1" dirty="0" smtClean="0"/>
              <a:t/>
            </a:r>
            <a:br>
              <a:rPr lang="ru-RU" sz="3200" b="1" dirty="0" smtClean="0"/>
            </a:br>
            <a:r>
              <a:rPr lang="ru-RU" sz="3200" b="1" dirty="0" smtClean="0"/>
              <a:t/>
            </a:r>
            <a:br>
              <a:rPr lang="ru-RU" sz="3200" b="1" dirty="0" smtClean="0"/>
            </a:br>
            <a:r>
              <a:rPr lang="ru-RU" sz="3200" b="1" dirty="0"/>
              <a:t/>
            </a:r>
            <a:br>
              <a:rPr lang="ru-RU" sz="3200" b="1" dirty="0"/>
            </a:br>
            <a:r>
              <a:rPr lang="ru-RU" sz="3200" b="1" dirty="0" smtClean="0"/>
              <a:t/>
            </a:r>
            <a:br>
              <a:rPr lang="ru-RU" sz="3200" b="1" dirty="0" smtClean="0"/>
            </a:br>
            <a:r>
              <a:rPr lang="ru-RU" sz="3200" b="1" dirty="0"/>
              <a:t/>
            </a:r>
            <a:br>
              <a:rPr lang="ru-RU" sz="3200" b="1" dirty="0"/>
            </a:br>
            <a:r>
              <a:rPr lang="ru-RU" sz="3200" b="1" dirty="0" smtClean="0"/>
              <a:t/>
            </a:r>
            <a:br>
              <a:rPr lang="ru-RU" sz="3200" b="1" dirty="0" smtClean="0"/>
            </a:br>
            <a:r>
              <a:rPr lang="ru-RU" sz="3200" b="1" dirty="0"/>
              <a:t/>
            </a:r>
            <a:br>
              <a:rPr lang="ru-RU" sz="3200" b="1" dirty="0"/>
            </a:br>
            <a:r>
              <a:rPr lang="ru-RU" sz="3200" b="1" dirty="0" smtClean="0"/>
              <a:t>Интерактивный стол</a:t>
            </a:r>
            <a:r>
              <a:rPr lang="ru-RU" sz="3200" b="1" dirty="0" smtClean="0">
                <a:solidFill>
                  <a:schemeClr val="dk1"/>
                </a:solidFill>
              </a:rPr>
              <a:t> </a:t>
            </a:r>
            <a:r>
              <a:rPr lang="ru-RU" sz="3200" b="1" dirty="0"/>
              <a:t>«</a:t>
            </a:r>
            <a:r>
              <a:rPr lang="en-US" sz="3200" b="1" dirty="0"/>
              <a:t>Kids</a:t>
            </a:r>
            <a:r>
              <a:rPr lang="ru-RU" sz="3200" b="1" dirty="0"/>
              <a:t> </a:t>
            </a:r>
            <a:r>
              <a:rPr lang="en-US" sz="3200" b="1" dirty="0"/>
              <a:t>Table 23</a:t>
            </a:r>
            <a:r>
              <a:rPr lang="ru-RU" sz="3200" b="1" dirty="0"/>
              <a:t>» </a:t>
            </a:r>
            <a:r>
              <a:rPr lang="ru-RU" sz="3600" b="1" dirty="0"/>
              <a:t/>
            </a:r>
            <a:br>
              <a:rPr lang="ru-RU" sz="3600" b="1" dirty="0"/>
            </a:br>
            <a:endParaRPr lang="ru-RU" sz="2800" b="1" dirty="0"/>
          </a:p>
        </p:txBody>
      </p:sp>
      <p:sp>
        <p:nvSpPr>
          <p:cNvPr id="4" name="Прямоугольник 3"/>
          <p:cNvSpPr/>
          <p:nvPr/>
        </p:nvSpPr>
        <p:spPr>
          <a:xfrm>
            <a:off x="899592" y="1392992"/>
            <a:ext cx="5760640" cy="2308324"/>
          </a:xfrm>
          <a:prstGeom prst="rect">
            <a:avLst/>
          </a:prstGeom>
        </p:spPr>
        <p:txBody>
          <a:bodyPr wrap="square">
            <a:spAutoFit/>
          </a:bodyPr>
          <a:lstStyle/>
          <a:p>
            <a:pPr algn="ctr"/>
            <a:r>
              <a:rPr lang="ru-RU" sz="2400" b="1" dirty="0"/>
              <a:t>Интерактивная </a:t>
            </a:r>
            <a:r>
              <a:rPr lang="ru-RU" sz="2400" b="1" dirty="0" smtClean="0"/>
              <a:t>стол – обучающий инструмент, нацеленный на всестороннее</a:t>
            </a:r>
            <a:r>
              <a:rPr lang="ru-RU" sz="2400" b="1" dirty="0"/>
              <a:t> </a:t>
            </a:r>
            <a:r>
              <a:rPr lang="ru-RU" sz="2400" b="1" dirty="0" smtClean="0"/>
              <a:t>развитие</a:t>
            </a:r>
          </a:p>
          <a:p>
            <a:pPr algn="ctr"/>
            <a:r>
              <a:rPr lang="ru-RU" sz="2400" b="1" dirty="0"/>
              <a:t>д</a:t>
            </a:r>
            <a:r>
              <a:rPr lang="ru-RU" sz="2400" b="1" dirty="0" smtClean="0"/>
              <a:t>етей через занимательные игры</a:t>
            </a:r>
          </a:p>
          <a:p>
            <a:pPr algn="ctr"/>
            <a:r>
              <a:rPr lang="ru-RU" sz="2400" b="1" dirty="0" smtClean="0"/>
              <a:t> </a:t>
            </a:r>
            <a:r>
              <a:rPr lang="ru-RU" sz="2400" b="1" dirty="0"/>
              <a:t>и головоломки.</a:t>
            </a:r>
          </a:p>
          <a:p>
            <a:pPr algn="ctr"/>
            <a:r>
              <a:rPr lang="ru-RU" sz="2400" b="1" dirty="0" smtClean="0"/>
              <a:t>  </a:t>
            </a:r>
            <a:endParaRPr lang="ru-RU" sz="2400" dirty="0"/>
          </a:p>
        </p:txBody>
      </p:sp>
    </p:spTree>
    <p:extLst>
      <p:ext uri="{BB962C8B-B14F-4D97-AF65-F5344CB8AC3E}">
        <p14:creationId xmlns:p14="http://schemas.microsoft.com/office/powerpoint/2010/main" val="81010118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Объект 14"/>
          <p:cNvPicPr>
            <a:picLocks noChangeAspect="1"/>
          </p:cNvPicPr>
          <p:nvPr/>
        </p:nvPicPr>
        <p:blipFill rotWithShape="1">
          <a:blip r:embed="rId2" cstate="print">
            <a:extLst>
              <a:ext uri="{28A0092B-C50C-407E-A947-70E740481C1C}">
                <a14:useLocalDpi xmlns:a14="http://schemas.microsoft.com/office/drawing/2010/main" val="0"/>
              </a:ext>
            </a:extLst>
          </a:blip>
          <a:srcRect l="33603" t="45322" b="8788"/>
          <a:stretch/>
        </p:blipFill>
        <p:spPr>
          <a:xfrm>
            <a:off x="1831758" y="4346314"/>
            <a:ext cx="2109722" cy="1944216"/>
          </a:xfrm>
          <a:prstGeom prst="rect">
            <a:avLst/>
          </a:prstGeom>
          <a:ln w="25400">
            <a:solidFill>
              <a:schemeClr val="bg2">
                <a:lumMod val="50000"/>
              </a:schemeClr>
            </a:solidFill>
          </a:ln>
        </p:spPr>
      </p:pic>
      <p:sp>
        <p:nvSpPr>
          <p:cNvPr id="2" name="Заголовок 1"/>
          <p:cNvSpPr>
            <a:spLocks noGrp="1"/>
          </p:cNvSpPr>
          <p:nvPr>
            <p:ph type="title"/>
          </p:nvPr>
        </p:nvSpPr>
        <p:spPr>
          <a:xfrm>
            <a:off x="395536" y="476672"/>
            <a:ext cx="9217024" cy="1143000"/>
          </a:xfrm>
        </p:spPr>
        <p:txBody>
          <a:bodyPr>
            <a:noAutofit/>
          </a:bodyPr>
          <a:lstStyle/>
          <a:p>
            <a:r>
              <a:rPr lang="ru-RU" sz="3200" b="1" dirty="0" smtClean="0"/>
              <a:t/>
            </a:r>
            <a:br>
              <a:rPr lang="ru-RU" sz="3200" b="1" dirty="0" smtClean="0"/>
            </a:br>
            <a:r>
              <a:rPr lang="ru-RU" sz="3200" b="1" dirty="0" smtClean="0"/>
              <a:t/>
            </a:r>
            <a:br>
              <a:rPr lang="ru-RU" sz="3200" b="1" dirty="0" smtClean="0"/>
            </a:br>
            <a:r>
              <a:rPr lang="ru-RU" sz="3200" b="1" dirty="0" smtClean="0"/>
              <a:t/>
            </a:r>
            <a:br>
              <a:rPr lang="ru-RU" sz="3200" b="1" dirty="0" smtClean="0"/>
            </a:br>
            <a:r>
              <a:rPr lang="ru-RU" sz="3200" b="1" dirty="0" smtClean="0"/>
              <a:t/>
            </a:r>
            <a:br>
              <a:rPr lang="ru-RU" sz="3200" b="1" dirty="0" smtClean="0"/>
            </a:br>
            <a:r>
              <a:rPr lang="ru-RU" sz="3200" b="1" dirty="0" smtClean="0"/>
              <a:t/>
            </a:r>
            <a:br>
              <a:rPr lang="ru-RU" sz="3200" b="1" dirty="0" smtClean="0"/>
            </a:br>
            <a:r>
              <a:rPr lang="ru-RU" sz="3200" b="1" dirty="0" smtClean="0"/>
              <a:t/>
            </a:r>
            <a:br>
              <a:rPr lang="ru-RU" sz="3200" b="1" dirty="0" smtClean="0"/>
            </a:br>
            <a:r>
              <a:rPr lang="ru-RU" sz="3200" b="1" dirty="0"/>
              <a:t>Компьютер (ноутбук)  </a:t>
            </a:r>
            <a:r>
              <a:rPr lang="en-US" sz="3200" b="1" dirty="0"/>
              <a:t>Lenovo </a:t>
            </a:r>
            <a:r>
              <a:rPr lang="en-US" sz="3200" b="1" dirty="0" smtClean="0"/>
              <a:t>ThinkPad</a:t>
            </a:r>
            <a:r>
              <a:rPr lang="ru-RU" sz="3200" b="1" dirty="0" smtClean="0"/>
              <a:t/>
            </a:r>
            <a:br>
              <a:rPr lang="ru-RU" sz="3200" b="1" dirty="0" smtClean="0"/>
            </a:br>
            <a:endParaRPr lang="ru-RU" sz="2800" b="1" dirty="0"/>
          </a:p>
        </p:txBody>
      </p:sp>
      <p:pic>
        <p:nvPicPr>
          <p:cNvPr id="10" name="Объект 2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9328" y="1412776"/>
            <a:ext cx="2305756" cy="3074342"/>
          </a:xfrm>
          <a:prstGeom prst="rect">
            <a:avLst/>
          </a:prstGeom>
          <a:ln w="25400" cmpd="sng">
            <a:solidFill>
              <a:schemeClr val="bg2">
                <a:lumMod val="50000"/>
              </a:schemeClr>
            </a:solidFill>
          </a:ln>
        </p:spPr>
      </p:pic>
      <p:sp>
        <p:nvSpPr>
          <p:cNvPr id="14" name="Прямоугольник 13"/>
          <p:cNvSpPr/>
          <p:nvPr/>
        </p:nvSpPr>
        <p:spPr>
          <a:xfrm>
            <a:off x="3923928" y="1412776"/>
            <a:ext cx="4680520" cy="5262979"/>
          </a:xfrm>
          <a:prstGeom prst="rect">
            <a:avLst/>
          </a:prstGeom>
        </p:spPr>
        <p:txBody>
          <a:bodyPr wrap="square">
            <a:spAutoFit/>
          </a:bodyPr>
          <a:lstStyle/>
          <a:p>
            <a:pPr algn="ctr"/>
            <a:r>
              <a:rPr lang="ru-RU" sz="2400" b="1" dirty="0" smtClean="0"/>
              <a:t>На ноутбуке создаются авторские презентации, и используются на занятиях  по работе над формированием правильного произношения, по развитию речи, по развитию математических представлений.</a:t>
            </a:r>
          </a:p>
          <a:p>
            <a:pPr algn="ctr"/>
            <a:r>
              <a:rPr lang="ru-RU" sz="2400" b="1" dirty="0" smtClean="0"/>
              <a:t>Также в работе используются различные комплексы  интерактивных игр и программ.</a:t>
            </a:r>
            <a:endParaRPr lang="ru-RU" sz="2400" b="1" dirty="0"/>
          </a:p>
          <a:p>
            <a:pPr algn="ctr"/>
            <a:r>
              <a:rPr lang="ru-RU" sz="2400" b="1" dirty="0" smtClean="0"/>
              <a:t>  </a:t>
            </a:r>
            <a:endParaRPr lang="ru-RU" sz="2400" dirty="0"/>
          </a:p>
        </p:txBody>
      </p:sp>
    </p:spTree>
    <p:extLst>
      <p:ext uri="{BB962C8B-B14F-4D97-AF65-F5344CB8AC3E}">
        <p14:creationId xmlns:p14="http://schemas.microsoft.com/office/powerpoint/2010/main" val="86837392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Объект 22"/>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004048" y="3997032"/>
            <a:ext cx="3312368" cy="2332680"/>
          </a:xfrm>
          <a:ln w="25400" cmpd="sng">
            <a:solidFill>
              <a:schemeClr val="bg2">
                <a:lumMod val="50000"/>
              </a:schemeClr>
            </a:solidFill>
          </a:ln>
        </p:spPr>
      </p:pic>
      <p:pic>
        <p:nvPicPr>
          <p:cNvPr id="25" name="Объект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7584" y="4005064"/>
            <a:ext cx="3499164" cy="2324648"/>
          </a:xfrm>
          <a:prstGeom prst="rect">
            <a:avLst/>
          </a:prstGeom>
          <a:ln w="25400">
            <a:solidFill>
              <a:schemeClr val="bg2">
                <a:lumMod val="50000"/>
              </a:schemeClr>
            </a:solidFill>
          </a:ln>
        </p:spPr>
      </p:pic>
      <p:sp>
        <p:nvSpPr>
          <p:cNvPr id="2" name="Заголовок 1"/>
          <p:cNvSpPr>
            <a:spLocks noGrp="1"/>
          </p:cNvSpPr>
          <p:nvPr>
            <p:ph type="title"/>
          </p:nvPr>
        </p:nvSpPr>
        <p:spPr>
          <a:xfrm>
            <a:off x="467544" y="587584"/>
            <a:ext cx="8208912" cy="1080120"/>
          </a:xfrm>
        </p:spPr>
        <p:txBody>
          <a:bodyPr>
            <a:noAutofit/>
          </a:bodyPr>
          <a:lstStyle/>
          <a:p>
            <a:r>
              <a:rPr lang="ru-RU" sz="3200" b="1" dirty="0" smtClean="0"/>
              <a:t/>
            </a:r>
            <a:br>
              <a:rPr lang="ru-RU" sz="3200" b="1" dirty="0" smtClean="0"/>
            </a:br>
            <a:r>
              <a:rPr lang="ru-RU" sz="3200" b="1" dirty="0" smtClean="0"/>
              <a:t/>
            </a:r>
            <a:br>
              <a:rPr lang="ru-RU" sz="3200" b="1" dirty="0" smtClean="0"/>
            </a:br>
            <a:r>
              <a:rPr lang="ru-RU" sz="3200" b="1" dirty="0"/>
              <a:t/>
            </a:r>
            <a:br>
              <a:rPr lang="ru-RU" sz="3200" b="1" dirty="0"/>
            </a:br>
            <a:r>
              <a:rPr lang="ru-RU" sz="3200" b="1" dirty="0" smtClean="0"/>
              <a:t/>
            </a:r>
            <a:br>
              <a:rPr lang="ru-RU" sz="3200" b="1" dirty="0" smtClean="0"/>
            </a:br>
            <a:r>
              <a:rPr lang="ru-RU" sz="3200" b="1" dirty="0"/>
              <a:t/>
            </a:r>
            <a:br>
              <a:rPr lang="ru-RU" sz="3200" b="1" dirty="0"/>
            </a:br>
            <a:r>
              <a:rPr lang="ru-RU" sz="3200" b="1" dirty="0" smtClean="0"/>
              <a:t/>
            </a:r>
            <a:br>
              <a:rPr lang="ru-RU" sz="3200" b="1" dirty="0" smtClean="0"/>
            </a:br>
            <a:r>
              <a:rPr lang="ru-RU" sz="3200" b="1" dirty="0"/>
              <a:t/>
            </a:r>
            <a:br>
              <a:rPr lang="ru-RU" sz="3200" b="1" dirty="0"/>
            </a:br>
            <a:r>
              <a:rPr lang="ru-RU" sz="3200" b="1" dirty="0"/>
              <a:t>М</a:t>
            </a:r>
            <a:r>
              <a:rPr lang="ru-RU" sz="3200" b="1" dirty="0" smtClean="0"/>
              <a:t>ультисенсорный речевой         </a:t>
            </a:r>
            <a:br>
              <a:rPr lang="ru-RU" sz="3200" b="1" dirty="0" smtClean="0"/>
            </a:br>
            <a:r>
              <a:rPr lang="ru-RU" sz="3200" b="1" dirty="0"/>
              <a:t> </a:t>
            </a:r>
            <a:r>
              <a:rPr lang="ru-RU" sz="3200" b="1" dirty="0" smtClean="0"/>
              <a:t>                            тренажёр «</a:t>
            </a:r>
            <a:r>
              <a:rPr lang="ru-RU" sz="3200" b="1" dirty="0" err="1" smtClean="0"/>
              <a:t>Интон</a:t>
            </a:r>
            <a:r>
              <a:rPr lang="ru-RU" sz="3200" b="1" dirty="0" smtClean="0"/>
              <a:t> –М» </a:t>
            </a:r>
            <a:endParaRPr lang="ru-RU" sz="2800" b="1" dirty="0"/>
          </a:p>
        </p:txBody>
      </p:sp>
      <p:sp>
        <p:nvSpPr>
          <p:cNvPr id="4" name="Прямоугольник 3"/>
          <p:cNvSpPr/>
          <p:nvPr/>
        </p:nvSpPr>
        <p:spPr>
          <a:xfrm>
            <a:off x="539552" y="1556792"/>
            <a:ext cx="8064896" cy="2677656"/>
          </a:xfrm>
          <a:prstGeom prst="rect">
            <a:avLst/>
          </a:prstGeom>
        </p:spPr>
        <p:txBody>
          <a:bodyPr wrap="square">
            <a:spAutoFit/>
          </a:bodyPr>
          <a:lstStyle/>
          <a:p>
            <a:pPr algn="just"/>
            <a:r>
              <a:rPr lang="ru-RU" sz="2400" b="1" dirty="0" smtClean="0"/>
              <a:t>Тренажёр «</a:t>
            </a:r>
            <a:r>
              <a:rPr lang="ru-RU" sz="2400" b="1" dirty="0" err="1" smtClean="0"/>
              <a:t>Интон</a:t>
            </a:r>
            <a:r>
              <a:rPr lang="ru-RU" sz="2400" b="1" dirty="0" smtClean="0"/>
              <a:t>-М» – аппаратура для индивидуальной речевой работы.  Прибор обеспечивает одновременный контроль фонематических элементов речи по зрительному, слуховому (остаточный слух) и тактильному каналам восприятия.</a:t>
            </a:r>
            <a:endParaRPr lang="ru-RU" sz="2400" b="1" dirty="0"/>
          </a:p>
          <a:p>
            <a:pPr algn="ctr"/>
            <a:r>
              <a:rPr lang="ru-RU" sz="2400" b="1" dirty="0" smtClean="0"/>
              <a:t>  </a:t>
            </a:r>
            <a:endParaRPr lang="ru-RU" sz="2400" dirty="0"/>
          </a:p>
        </p:txBody>
      </p:sp>
    </p:spTree>
    <p:extLst>
      <p:ext uri="{BB962C8B-B14F-4D97-AF65-F5344CB8AC3E}">
        <p14:creationId xmlns:p14="http://schemas.microsoft.com/office/powerpoint/2010/main" val="236474192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Объект 5"/>
          <p:cNvPicPr>
            <a:picLocks noChangeAspect="1"/>
          </p:cNvPicPr>
          <p:nvPr/>
        </p:nvPicPr>
        <p:blipFill rotWithShape="1">
          <a:blip r:embed="rId2">
            <a:extLst>
              <a:ext uri="{28A0092B-C50C-407E-A947-70E740481C1C}">
                <a14:useLocalDpi xmlns:a14="http://schemas.microsoft.com/office/drawing/2010/main" val="0"/>
              </a:ext>
            </a:extLst>
          </a:blip>
          <a:srcRect r="66544"/>
          <a:stretch/>
        </p:blipFill>
        <p:spPr>
          <a:xfrm>
            <a:off x="6575370" y="1862825"/>
            <a:ext cx="2020959" cy="4530503"/>
          </a:xfrm>
          <a:prstGeom prst="rect">
            <a:avLst/>
          </a:prstGeom>
        </p:spPr>
      </p:pic>
      <p:sp>
        <p:nvSpPr>
          <p:cNvPr id="2" name="Заголовок 1"/>
          <p:cNvSpPr>
            <a:spLocks noGrp="1"/>
          </p:cNvSpPr>
          <p:nvPr>
            <p:ph type="title"/>
          </p:nvPr>
        </p:nvSpPr>
        <p:spPr>
          <a:xfrm>
            <a:off x="467544" y="908720"/>
            <a:ext cx="7895916" cy="792088"/>
          </a:xfrm>
        </p:spPr>
        <p:txBody>
          <a:bodyPr>
            <a:noAutofit/>
          </a:bodyPr>
          <a:lstStyle/>
          <a:p>
            <a:r>
              <a:rPr lang="ru-RU" sz="3200" b="1" dirty="0" smtClean="0"/>
              <a:t>ЗОНА  ДИАГНОСТИКИ </a:t>
            </a:r>
            <a:br>
              <a:rPr lang="ru-RU" sz="3200" b="1" dirty="0" smtClean="0"/>
            </a:br>
            <a:r>
              <a:rPr lang="ru-RU" sz="3200" b="1" dirty="0" smtClean="0"/>
              <a:t>                 И КОРРЕКЦИОННОЙ РАБОТЫ</a:t>
            </a:r>
            <a:endParaRPr lang="ru-RU" sz="3200" b="1" dirty="0"/>
          </a:p>
        </p:txBody>
      </p:sp>
      <p:pic>
        <p:nvPicPr>
          <p:cNvPr id="5" name="Объект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87624" y="2172856"/>
            <a:ext cx="4760528" cy="3570395"/>
          </a:xfrm>
          <a:prstGeom prst="rect">
            <a:avLst/>
          </a:prstGeom>
          <a:ln w="25400" cmpd="sng">
            <a:solidFill>
              <a:schemeClr val="bg2">
                <a:lumMod val="50000"/>
              </a:schemeClr>
            </a:solidFill>
          </a:ln>
        </p:spPr>
      </p:pic>
    </p:spTree>
    <p:extLst>
      <p:ext uri="{BB962C8B-B14F-4D97-AF65-F5344CB8AC3E}">
        <p14:creationId xmlns:p14="http://schemas.microsoft.com/office/powerpoint/2010/main" val="23636827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27464"/>
            <a:ext cx="7024744" cy="1143000"/>
          </a:xfrm>
        </p:spPr>
        <p:txBody>
          <a:bodyPr>
            <a:noAutofit/>
          </a:bodyPr>
          <a:lstStyle/>
          <a:p>
            <a:pPr algn="just"/>
            <a:r>
              <a:rPr lang="ru-RU" sz="3200" b="1" dirty="0" smtClean="0"/>
              <a:t>ЗОНА  ДИАГНОСТИКИ</a:t>
            </a:r>
            <a:endParaRPr lang="ru-RU" sz="3200" b="1" dirty="0"/>
          </a:p>
        </p:txBody>
      </p:sp>
      <p:pic>
        <p:nvPicPr>
          <p:cNvPr id="9" name="Объект 8"/>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16536" y="1340024"/>
            <a:ext cx="2426805" cy="1612951"/>
          </a:xfrm>
          <a:ln w="25400">
            <a:solidFill>
              <a:schemeClr val="bg2">
                <a:lumMod val="50000"/>
              </a:schemeClr>
            </a:solidFill>
          </a:ln>
        </p:spPr>
      </p:pic>
      <p:sp>
        <p:nvSpPr>
          <p:cNvPr id="6" name="TextBox 5"/>
          <p:cNvSpPr txBox="1"/>
          <p:nvPr/>
        </p:nvSpPr>
        <p:spPr>
          <a:xfrm>
            <a:off x="4620736" y="1340768"/>
            <a:ext cx="3816424" cy="5016758"/>
          </a:xfrm>
          <a:prstGeom prst="rect">
            <a:avLst/>
          </a:prstGeom>
          <a:noFill/>
        </p:spPr>
        <p:txBody>
          <a:bodyPr wrap="square" rtlCol="0">
            <a:spAutoFit/>
          </a:bodyPr>
          <a:lstStyle/>
          <a:p>
            <a:pPr algn="just"/>
            <a:r>
              <a:rPr lang="ru-RU" sz="2000" b="1" dirty="0" smtClean="0"/>
              <a:t>Диагностика проводится с помощью различных методик, таких как,  «Альбом для обследования произношения дошкольников с нарушенным слухом» Н.Д. </a:t>
            </a:r>
            <a:r>
              <a:rPr lang="ru-RU" sz="2000" b="1" dirty="0" err="1" smtClean="0"/>
              <a:t>Шматко</a:t>
            </a:r>
            <a:r>
              <a:rPr lang="ru-RU" sz="2000" b="1" dirty="0" smtClean="0"/>
              <a:t>, Т.В. </a:t>
            </a:r>
            <a:r>
              <a:rPr lang="ru-RU" sz="2000" b="1" dirty="0" err="1" smtClean="0"/>
              <a:t>Пелымская</a:t>
            </a:r>
            <a:r>
              <a:rPr lang="ru-RU" sz="2000" b="1" dirty="0" smtClean="0"/>
              <a:t>;  «Методика  исследования детей с нарушенным слухом»  А.А. </a:t>
            </a:r>
            <a:r>
              <a:rPr lang="ru-RU" sz="2000" b="1" dirty="0" err="1" smtClean="0"/>
              <a:t>Венгер</a:t>
            </a:r>
            <a:r>
              <a:rPr lang="ru-RU" sz="2000" b="1" dirty="0" smtClean="0"/>
              <a:t>, Г.Л. Выготской.  Методики по комплексному обследованию И.В. Королёвой, </a:t>
            </a:r>
            <a:r>
              <a:rPr lang="ru-RU" sz="2000" b="1" dirty="0" err="1" smtClean="0"/>
              <a:t>Е.П.Кузьмичёвой</a:t>
            </a:r>
            <a:r>
              <a:rPr lang="ru-RU" sz="2000" b="1" dirty="0" smtClean="0"/>
              <a:t>.</a:t>
            </a:r>
            <a:endParaRPr lang="ru-RU" sz="2000" b="1" dirty="0"/>
          </a:p>
        </p:txBody>
      </p:sp>
      <p:pic>
        <p:nvPicPr>
          <p:cNvPr id="11" name="Объект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5576" y="3782713"/>
            <a:ext cx="3024336" cy="2565645"/>
          </a:xfrm>
          <a:prstGeom prst="rect">
            <a:avLst/>
          </a:prstGeom>
          <a:ln w="25400" cmpd="sng">
            <a:solidFill>
              <a:schemeClr val="bg2">
                <a:lumMod val="50000"/>
              </a:schemeClr>
            </a:solidFill>
          </a:ln>
        </p:spPr>
      </p:pic>
      <p:pic>
        <p:nvPicPr>
          <p:cNvPr id="10" name="Объект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13856" y="1886352"/>
            <a:ext cx="1974454" cy="2565645"/>
          </a:xfrm>
          <a:prstGeom prst="rect">
            <a:avLst/>
          </a:prstGeom>
          <a:ln w="25400" cmpd="sng">
            <a:solidFill>
              <a:schemeClr val="bg2">
                <a:lumMod val="50000"/>
              </a:schemeClr>
            </a:solidFill>
          </a:ln>
        </p:spPr>
      </p:pic>
    </p:spTree>
    <p:extLst>
      <p:ext uri="{BB962C8B-B14F-4D97-AF65-F5344CB8AC3E}">
        <p14:creationId xmlns:p14="http://schemas.microsoft.com/office/powerpoint/2010/main" val="27684458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Объект 5"/>
          <p:cNvPicPr>
            <a:picLocks noChangeAspect="1"/>
          </p:cNvPicPr>
          <p:nvPr/>
        </p:nvPicPr>
        <p:blipFill rotWithShape="1">
          <a:blip r:embed="rId2">
            <a:extLst>
              <a:ext uri="{28A0092B-C50C-407E-A947-70E740481C1C}">
                <a14:useLocalDpi xmlns:a14="http://schemas.microsoft.com/office/drawing/2010/main" val="0"/>
              </a:ext>
            </a:extLst>
          </a:blip>
          <a:srcRect r="66544"/>
          <a:stretch/>
        </p:blipFill>
        <p:spPr>
          <a:xfrm>
            <a:off x="6444208" y="1568793"/>
            <a:ext cx="2152121" cy="4824536"/>
          </a:xfrm>
          <a:prstGeom prst="rect">
            <a:avLst/>
          </a:prstGeom>
        </p:spPr>
      </p:pic>
      <p:sp>
        <p:nvSpPr>
          <p:cNvPr id="2" name="Заголовок 1"/>
          <p:cNvSpPr>
            <a:spLocks noGrp="1"/>
          </p:cNvSpPr>
          <p:nvPr>
            <p:ph type="title"/>
          </p:nvPr>
        </p:nvSpPr>
        <p:spPr>
          <a:xfrm>
            <a:off x="827584" y="764704"/>
            <a:ext cx="7200800" cy="829896"/>
          </a:xfrm>
        </p:spPr>
        <p:txBody>
          <a:bodyPr>
            <a:noAutofit/>
          </a:bodyPr>
          <a:lstStyle/>
          <a:p>
            <a:r>
              <a:rPr lang="ru-RU" sz="3200" b="1" dirty="0" smtClean="0"/>
              <a:t>ЗОНА  </a:t>
            </a:r>
            <a:br>
              <a:rPr lang="ru-RU" sz="3200" b="1" dirty="0" smtClean="0"/>
            </a:br>
            <a:r>
              <a:rPr lang="ru-RU" sz="3200" b="1" dirty="0" smtClean="0"/>
              <a:t>РАЗВИТИЯ РЕЧЕВОГО  ДЫХАНИЯ</a:t>
            </a:r>
            <a:endParaRPr lang="ru-RU" sz="3200" b="1" dirty="0"/>
          </a:p>
        </p:txBody>
      </p:sp>
      <p:pic>
        <p:nvPicPr>
          <p:cNvPr id="5" name="Объект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63808" y="3444984"/>
            <a:ext cx="3744417" cy="2808313"/>
          </a:xfrm>
          <a:prstGeom prst="rect">
            <a:avLst/>
          </a:prstGeom>
          <a:ln w="25400" cmpd="sng">
            <a:solidFill>
              <a:schemeClr val="bg2">
                <a:lumMod val="50000"/>
              </a:schemeClr>
            </a:solidFill>
          </a:ln>
        </p:spPr>
      </p:pic>
      <p:pic>
        <p:nvPicPr>
          <p:cNvPr id="4" name="Объект 3"/>
          <p:cNvPicPr>
            <a:picLocks noGrp="1" noChangeAspect="1"/>
          </p:cNvPicPr>
          <p:nvPr>
            <p:ph idx="1"/>
          </p:nvPr>
        </p:nvPicPr>
        <p:blipFill rotWithShape="1">
          <a:blip r:embed="rId4" cstate="print">
            <a:extLst>
              <a:ext uri="{28A0092B-C50C-407E-A947-70E740481C1C}">
                <a14:useLocalDpi xmlns:a14="http://schemas.microsoft.com/office/drawing/2010/main" val="0"/>
              </a:ext>
            </a:extLst>
          </a:blip>
          <a:srcRect l="74204" t="35598" r="1" b="22111"/>
          <a:stretch/>
        </p:blipFill>
        <p:spPr>
          <a:xfrm>
            <a:off x="827584" y="1702461"/>
            <a:ext cx="2808312" cy="3453077"/>
          </a:xfrm>
          <a:ln w="25400" cmpd="sng">
            <a:solidFill>
              <a:schemeClr val="bg2">
                <a:lumMod val="50000"/>
              </a:schemeClr>
            </a:solidFill>
          </a:ln>
        </p:spPr>
      </p:pic>
    </p:spTree>
    <p:extLst>
      <p:ext uri="{BB962C8B-B14F-4D97-AF65-F5344CB8AC3E}">
        <p14:creationId xmlns:p14="http://schemas.microsoft.com/office/powerpoint/2010/main" val="25702084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90254" y="1988840"/>
            <a:ext cx="8100510" cy="1143000"/>
          </a:xfrm>
        </p:spPr>
        <p:txBody>
          <a:bodyPr>
            <a:noAutofit/>
          </a:bodyPr>
          <a:lstStyle/>
          <a:p>
            <a:pPr algn="ctr"/>
            <a:r>
              <a:rPr lang="ru-RU" sz="3600" b="1" dirty="0" smtClean="0">
                <a:solidFill>
                  <a:srgbClr val="94C600"/>
                </a:solidFill>
              </a:rPr>
              <a:t>КОРРЕКЦИОННО-РАЗВИВАЮЩАЯ      </a:t>
            </a:r>
            <a:br>
              <a:rPr lang="ru-RU" sz="3600" b="1" dirty="0" smtClean="0">
                <a:solidFill>
                  <a:srgbClr val="94C600"/>
                </a:solidFill>
              </a:rPr>
            </a:br>
            <a:r>
              <a:rPr lang="ru-RU" sz="3600" b="1" dirty="0" smtClean="0">
                <a:solidFill>
                  <a:srgbClr val="94C600"/>
                </a:solidFill>
              </a:rPr>
              <a:t>  СРЕДА </a:t>
            </a:r>
            <a:r>
              <a:rPr lang="ru-RU" sz="3600" b="1" dirty="0">
                <a:solidFill>
                  <a:srgbClr val="94C600"/>
                </a:solidFill>
              </a:rPr>
              <a:t>КАБИНЕТА</a:t>
            </a:r>
            <a:endParaRPr lang="ru-RU" sz="4400" dirty="0"/>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69114" b="1"/>
          <a:stretch/>
        </p:blipFill>
        <p:spPr bwMode="auto">
          <a:xfrm>
            <a:off x="507766" y="4293096"/>
            <a:ext cx="8128467" cy="1853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6782044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71600" y="692696"/>
            <a:ext cx="7024744" cy="1143000"/>
          </a:xfrm>
        </p:spPr>
        <p:txBody>
          <a:bodyPr>
            <a:noAutofit/>
          </a:bodyPr>
          <a:lstStyle/>
          <a:p>
            <a:r>
              <a:rPr lang="ru-RU" sz="3200" b="1" dirty="0" smtClean="0"/>
              <a:t>ЗОНА  </a:t>
            </a:r>
            <a:br>
              <a:rPr lang="ru-RU" sz="3200" b="1" dirty="0" smtClean="0"/>
            </a:br>
            <a:r>
              <a:rPr lang="ru-RU" sz="3200" b="1" dirty="0" smtClean="0"/>
              <a:t>РАЗВИТИЯ РЕЧЕВОГО  ДЫХАНИЯ</a:t>
            </a:r>
            <a:endParaRPr lang="ru-RU" sz="3200" b="1" dirty="0"/>
          </a:p>
        </p:txBody>
      </p:sp>
      <p:sp>
        <p:nvSpPr>
          <p:cNvPr id="5" name="TextBox 4"/>
          <p:cNvSpPr txBox="1"/>
          <p:nvPr/>
        </p:nvSpPr>
        <p:spPr>
          <a:xfrm>
            <a:off x="503548" y="2060848"/>
            <a:ext cx="8136904" cy="4524315"/>
          </a:xfrm>
          <a:prstGeom prst="rect">
            <a:avLst/>
          </a:prstGeom>
          <a:noFill/>
        </p:spPr>
        <p:txBody>
          <a:bodyPr wrap="square" rtlCol="0">
            <a:spAutoFit/>
          </a:bodyPr>
          <a:lstStyle/>
          <a:p>
            <a:pPr algn="just">
              <a:lnSpc>
                <a:spcPct val="150000"/>
              </a:lnSpc>
            </a:pPr>
            <a:r>
              <a:rPr lang="ru-RU" sz="2400" b="1" dirty="0" smtClean="0"/>
              <a:t>   Материалы для коррекции и формирования речевого дыхания:    папки с картинками для проведения дыхательной гимнастики,  различные вертушки, султанчики, цветочки, наборы трубочек, мыльные пузыри, воздушные шарики,  вата; игры «Бабочки», «Птички», «Пароходы», «Футбол» и др.,  </a:t>
            </a:r>
            <a:r>
              <a:rPr lang="ru-RU" sz="2400" b="1" dirty="0" err="1" smtClean="0"/>
              <a:t>мобиль</a:t>
            </a:r>
            <a:r>
              <a:rPr lang="ru-RU" sz="2400" b="1" dirty="0" smtClean="0"/>
              <a:t>  «Радуга», дудочки, свистки и свистульки.</a:t>
            </a:r>
            <a:endParaRPr lang="ru-RU" sz="2400" b="1" dirty="0"/>
          </a:p>
        </p:txBody>
      </p:sp>
    </p:spTree>
    <p:extLst>
      <p:ext uri="{BB962C8B-B14F-4D97-AF65-F5344CB8AC3E}">
        <p14:creationId xmlns:p14="http://schemas.microsoft.com/office/powerpoint/2010/main" val="18948882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5"/>
          <p:cNvPicPr>
            <a:picLocks noChangeAspect="1"/>
          </p:cNvPicPr>
          <p:nvPr/>
        </p:nvPicPr>
        <p:blipFill rotWithShape="1">
          <a:blip r:embed="rId2">
            <a:extLst>
              <a:ext uri="{28A0092B-C50C-407E-A947-70E740481C1C}">
                <a14:useLocalDpi xmlns:a14="http://schemas.microsoft.com/office/drawing/2010/main" val="0"/>
              </a:ext>
            </a:extLst>
          </a:blip>
          <a:srcRect r="66544"/>
          <a:stretch/>
        </p:blipFill>
        <p:spPr>
          <a:xfrm>
            <a:off x="6444208" y="1673050"/>
            <a:ext cx="2152121" cy="4824536"/>
          </a:xfrm>
          <a:prstGeom prst="rect">
            <a:avLst/>
          </a:prstGeom>
        </p:spPr>
      </p:pic>
      <p:sp>
        <p:nvSpPr>
          <p:cNvPr id="2" name="Заголовок 1"/>
          <p:cNvSpPr>
            <a:spLocks noGrp="1"/>
          </p:cNvSpPr>
          <p:nvPr>
            <p:ph type="title"/>
          </p:nvPr>
        </p:nvSpPr>
        <p:spPr>
          <a:xfrm>
            <a:off x="755576" y="656104"/>
            <a:ext cx="7632848" cy="1368152"/>
          </a:xfrm>
        </p:spPr>
        <p:txBody>
          <a:bodyPr>
            <a:noAutofit/>
          </a:bodyPr>
          <a:lstStyle/>
          <a:p>
            <a:r>
              <a:rPr lang="ru-RU" sz="3200" b="1" dirty="0" smtClean="0"/>
              <a:t>ЗОНА  </a:t>
            </a:r>
            <a:br>
              <a:rPr lang="ru-RU" sz="3200" b="1" dirty="0" smtClean="0"/>
            </a:br>
            <a:r>
              <a:rPr lang="ru-RU" sz="3200" b="1" dirty="0" smtClean="0"/>
              <a:t>РАЗВИТИЯ  АРТИКУЛЯЦИОННОЙ МОТОРИКИ</a:t>
            </a:r>
            <a:endParaRPr lang="ru-RU" sz="3200" b="1" dirty="0"/>
          </a:p>
        </p:txBody>
      </p:sp>
      <p:pic>
        <p:nvPicPr>
          <p:cNvPr id="4" name="Объект 3"/>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6123" t="4729" r="11954" b="16646"/>
          <a:stretch/>
        </p:blipFill>
        <p:spPr>
          <a:xfrm rot="12286408">
            <a:off x="4194074" y="2803602"/>
            <a:ext cx="2577861" cy="1855531"/>
          </a:xfrm>
          <a:ln w="25400" cmpd="sng">
            <a:solidFill>
              <a:schemeClr val="bg2">
                <a:lumMod val="50000"/>
              </a:schemeClr>
            </a:solidFill>
          </a:ln>
        </p:spPr>
      </p:pic>
      <p:pic>
        <p:nvPicPr>
          <p:cNvPr id="6" name="Объект 3"/>
          <p:cNvPicPr>
            <a:picLocks noChangeAspect="1"/>
          </p:cNvPicPr>
          <p:nvPr/>
        </p:nvPicPr>
        <p:blipFill rotWithShape="1">
          <a:blip r:embed="rId4" cstate="print">
            <a:extLst>
              <a:ext uri="{28A0092B-C50C-407E-A947-70E740481C1C}">
                <a14:useLocalDpi xmlns:a14="http://schemas.microsoft.com/office/drawing/2010/main" val="0"/>
              </a:ext>
            </a:extLst>
          </a:blip>
          <a:srcRect l="74204" t="35598" r="1" b="22111"/>
          <a:stretch/>
        </p:blipFill>
        <p:spPr>
          <a:xfrm>
            <a:off x="899592" y="2132856"/>
            <a:ext cx="3203064" cy="3938461"/>
          </a:xfrm>
          <a:prstGeom prst="rect">
            <a:avLst/>
          </a:prstGeom>
          <a:ln w="25400" cmpd="sng">
            <a:solidFill>
              <a:schemeClr val="bg2">
                <a:lumMod val="50000"/>
              </a:schemeClr>
            </a:solidFill>
          </a:ln>
        </p:spPr>
      </p:pic>
    </p:spTree>
    <p:extLst>
      <p:ext uri="{BB962C8B-B14F-4D97-AF65-F5344CB8AC3E}">
        <p14:creationId xmlns:p14="http://schemas.microsoft.com/office/powerpoint/2010/main" val="31820077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55576" y="656104"/>
            <a:ext cx="7632848" cy="1368152"/>
          </a:xfrm>
        </p:spPr>
        <p:txBody>
          <a:bodyPr>
            <a:noAutofit/>
          </a:bodyPr>
          <a:lstStyle/>
          <a:p>
            <a:r>
              <a:rPr lang="ru-RU" sz="3200" b="1" dirty="0" smtClean="0"/>
              <a:t>ЗОНА  </a:t>
            </a:r>
            <a:br>
              <a:rPr lang="ru-RU" sz="3200" b="1" dirty="0" smtClean="0"/>
            </a:br>
            <a:r>
              <a:rPr lang="ru-RU" sz="3200" b="1" dirty="0" smtClean="0"/>
              <a:t>РАЗВИТИЯ  АРТИКУЛЯЦИОННОЙ МОТОРИКИ</a:t>
            </a:r>
            <a:endParaRPr lang="ru-RU" sz="3200" b="1" dirty="0"/>
          </a:p>
        </p:txBody>
      </p:sp>
      <p:sp>
        <p:nvSpPr>
          <p:cNvPr id="7" name="TextBox 6"/>
          <p:cNvSpPr txBox="1"/>
          <p:nvPr/>
        </p:nvSpPr>
        <p:spPr>
          <a:xfrm>
            <a:off x="503548" y="1844824"/>
            <a:ext cx="8136904" cy="4524315"/>
          </a:xfrm>
          <a:prstGeom prst="rect">
            <a:avLst/>
          </a:prstGeom>
          <a:noFill/>
        </p:spPr>
        <p:txBody>
          <a:bodyPr wrap="square" rtlCol="0">
            <a:spAutoFit/>
          </a:bodyPr>
          <a:lstStyle/>
          <a:p>
            <a:pPr algn="just">
              <a:lnSpc>
                <a:spcPct val="150000"/>
              </a:lnSpc>
            </a:pPr>
            <a:r>
              <a:rPr lang="ru-RU" sz="2400" b="1" dirty="0" smtClean="0"/>
              <a:t>   Материалы для коррекции и формирования артикуляционных навыков:    папки и наборы с картинками для проведения артикуляционной гимнастики,  различные интерактивные пособия ( «</a:t>
            </a:r>
            <a:r>
              <a:rPr lang="ru-RU" sz="2400" b="1" dirty="0" err="1" smtClean="0"/>
              <a:t>Логомер</a:t>
            </a:r>
            <a:r>
              <a:rPr lang="ru-RU" sz="2400" b="1" dirty="0" smtClean="0"/>
              <a:t>», «Игры для Тигры», «</a:t>
            </a:r>
            <a:r>
              <a:rPr lang="ru-RU" sz="2400" b="1" dirty="0" err="1" smtClean="0"/>
              <a:t>Дельфа</a:t>
            </a:r>
            <a:r>
              <a:rPr lang="ru-RU" sz="2400" b="1" dirty="0" smtClean="0"/>
              <a:t>»); артикуляционная игра «Лягушка» (с изображениями артикуляционных укладов на каждый звук).</a:t>
            </a:r>
            <a:endParaRPr lang="ru-RU" sz="2400" b="1" dirty="0"/>
          </a:p>
        </p:txBody>
      </p:sp>
    </p:spTree>
    <p:extLst>
      <p:ext uri="{BB962C8B-B14F-4D97-AF65-F5344CB8AC3E}">
        <p14:creationId xmlns:p14="http://schemas.microsoft.com/office/powerpoint/2010/main" val="11010603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27584" y="764704"/>
            <a:ext cx="7200800" cy="829896"/>
          </a:xfrm>
        </p:spPr>
        <p:txBody>
          <a:bodyPr>
            <a:noAutofit/>
          </a:bodyPr>
          <a:lstStyle/>
          <a:p>
            <a:r>
              <a:rPr lang="ru-RU" sz="3200" b="1" dirty="0" smtClean="0"/>
              <a:t>ЗОНА  </a:t>
            </a:r>
            <a:br>
              <a:rPr lang="ru-RU" sz="3200" b="1" dirty="0" smtClean="0"/>
            </a:br>
            <a:r>
              <a:rPr lang="ru-RU" sz="3200" b="1" dirty="0" smtClean="0"/>
              <a:t>РАЗВИТИЯ МЕЛКОЙ МОТОРИКИ</a:t>
            </a:r>
            <a:endParaRPr lang="ru-RU" sz="3200" b="1" dirty="0"/>
          </a:p>
        </p:txBody>
      </p:sp>
      <p:pic>
        <p:nvPicPr>
          <p:cNvPr id="9" name="Объект 6"/>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827584" y="1844824"/>
            <a:ext cx="3024336" cy="3926984"/>
          </a:xfrm>
          <a:ln w="25400">
            <a:solidFill>
              <a:schemeClr val="bg2">
                <a:lumMod val="50000"/>
              </a:schemeClr>
            </a:solidFill>
          </a:ln>
        </p:spPr>
      </p:pic>
      <p:pic>
        <p:nvPicPr>
          <p:cNvPr id="10" name="Объект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94408" y="3573015"/>
            <a:ext cx="4215276" cy="2617067"/>
          </a:xfrm>
          <a:prstGeom prst="rect">
            <a:avLst/>
          </a:prstGeom>
          <a:ln w="25400">
            <a:solidFill>
              <a:schemeClr val="bg2">
                <a:lumMod val="50000"/>
              </a:schemeClr>
            </a:solidFill>
          </a:ln>
        </p:spPr>
      </p:pic>
      <p:pic>
        <p:nvPicPr>
          <p:cNvPr id="5" name="Объект 5"/>
          <p:cNvPicPr>
            <a:picLocks noChangeAspect="1"/>
          </p:cNvPicPr>
          <p:nvPr/>
        </p:nvPicPr>
        <p:blipFill rotWithShape="1">
          <a:blip r:embed="rId4">
            <a:extLst>
              <a:ext uri="{28A0092B-C50C-407E-A947-70E740481C1C}">
                <a14:useLocalDpi xmlns:a14="http://schemas.microsoft.com/office/drawing/2010/main" val="0"/>
              </a:ext>
            </a:extLst>
          </a:blip>
          <a:srcRect r="66544"/>
          <a:stretch/>
        </p:blipFill>
        <p:spPr>
          <a:xfrm rot="16200000">
            <a:off x="5478694" y="498010"/>
            <a:ext cx="1808271" cy="4053708"/>
          </a:xfrm>
          <a:prstGeom prst="rect">
            <a:avLst/>
          </a:prstGeom>
        </p:spPr>
      </p:pic>
    </p:spTree>
    <p:extLst>
      <p:ext uri="{BB962C8B-B14F-4D97-AF65-F5344CB8AC3E}">
        <p14:creationId xmlns:p14="http://schemas.microsoft.com/office/powerpoint/2010/main" val="3536311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55576" y="476672"/>
            <a:ext cx="7632848" cy="1368152"/>
          </a:xfrm>
        </p:spPr>
        <p:txBody>
          <a:bodyPr>
            <a:noAutofit/>
          </a:bodyPr>
          <a:lstStyle/>
          <a:p>
            <a:r>
              <a:rPr lang="ru-RU" sz="3200" b="1" dirty="0" smtClean="0"/>
              <a:t>ЗОНА  </a:t>
            </a:r>
            <a:br>
              <a:rPr lang="ru-RU" sz="3200" b="1" dirty="0" smtClean="0"/>
            </a:br>
            <a:r>
              <a:rPr lang="ru-RU" sz="3200" b="1" dirty="0" smtClean="0"/>
              <a:t>РАЗВИТИЯ  МЕЛКОЙ МОТОРИКИ</a:t>
            </a:r>
            <a:endParaRPr lang="ru-RU" sz="3200" b="1" dirty="0"/>
          </a:p>
        </p:txBody>
      </p:sp>
      <p:sp>
        <p:nvSpPr>
          <p:cNvPr id="7" name="TextBox 6"/>
          <p:cNvSpPr txBox="1"/>
          <p:nvPr/>
        </p:nvSpPr>
        <p:spPr>
          <a:xfrm>
            <a:off x="476908" y="1844824"/>
            <a:ext cx="8136904" cy="4524315"/>
          </a:xfrm>
          <a:prstGeom prst="rect">
            <a:avLst/>
          </a:prstGeom>
          <a:noFill/>
        </p:spPr>
        <p:txBody>
          <a:bodyPr wrap="square" rtlCol="0">
            <a:spAutoFit/>
          </a:bodyPr>
          <a:lstStyle/>
          <a:p>
            <a:pPr algn="just">
              <a:lnSpc>
                <a:spcPct val="150000"/>
              </a:lnSpc>
            </a:pPr>
            <a:r>
              <a:rPr lang="ru-RU" sz="2400" b="1" dirty="0" smtClean="0"/>
              <a:t>   Материалы для развития моторики рук: папки с наборами изображений упражнений пальчиковой гимнастики, различные </a:t>
            </a:r>
            <a:r>
              <a:rPr lang="ru-RU" sz="2400" b="1" dirty="0" err="1" smtClean="0"/>
              <a:t>пазлы</a:t>
            </a:r>
            <a:r>
              <a:rPr lang="ru-RU" sz="2400" b="1" dirty="0" smtClean="0"/>
              <a:t>, мозаики, шнуровки, бусы, наборы мелких игрушек, мячики Су-</a:t>
            </a:r>
            <a:r>
              <a:rPr lang="ru-RU" sz="2400" b="1" dirty="0" err="1" smtClean="0"/>
              <a:t>джок</a:t>
            </a:r>
            <a:r>
              <a:rPr lang="ru-RU" sz="2400" b="1" dirty="0" smtClean="0"/>
              <a:t>, тренажёр «Ёжик», игрушки-</a:t>
            </a:r>
            <a:r>
              <a:rPr lang="ru-RU" sz="2400" b="1" dirty="0" err="1" smtClean="0"/>
              <a:t>антистресс</a:t>
            </a:r>
            <a:r>
              <a:rPr lang="ru-RU" sz="2400" b="1" dirty="0" smtClean="0"/>
              <a:t> «мялки», пластилин, картотека раскрасок и штриховок, счёты, матрёшки, пирамидки, «Вкладыши», игрушки «бибабо» и др.</a:t>
            </a:r>
            <a:endParaRPr lang="ru-RU" sz="2400" b="1" dirty="0"/>
          </a:p>
        </p:txBody>
      </p:sp>
    </p:spTree>
    <p:extLst>
      <p:ext uri="{BB962C8B-B14F-4D97-AF65-F5344CB8AC3E}">
        <p14:creationId xmlns:p14="http://schemas.microsoft.com/office/powerpoint/2010/main" val="23099181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27584" y="764704"/>
            <a:ext cx="8208912" cy="829896"/>
          </a:xfrm>
        </p:spPr>
        <p:txBody>
          <a:bodyPr>
            <a:noAutofit/>
          </a:bodyPr>
          <a:lstStyle/>
          <a:p>
            <a:r>
              <a:rPr lang="ru-RU" sz="3200" b="1" dirty="0" smtClean="0"/>
              <a:t>ЗОНА  </a:t>
            </a:r>
            <a:br>
              <a:rPr lang="ru-RU" sz="3200" b="1" dirty="0" smtClean="0"/>
            </a:br>
            <a:r>
              <a:rPr lang="ru-RU" sz="3200" b="1" dirty="0" smtClean="0"/>
              <a:t>РАЗВИТИЯ СЛУХОВОГО ВОСПРИЯТИЯ </a:t>
            </a:r>
            <a:endParaRPr lang="ru-RU" sz="3200" b="1" dirty="0"/>
          </a:p>
        </p:txBody>
      </p:sp>
      <p:pic>
        <p:nvPicPr>
          <p:cNvPr id="10" name="Объект 5"/>
          <p:cNvPicPr>
            <a:picLocks noChangeAspect="1"/>
          </p:cNvPicPr>
          <p:nvPr/>
        </p:nvPicPr>
        <p:blipFill rotWithShape="1">
          <a:blip r:embed="rId2" cstate="print">
            <a:extLst>
              <a:ext uri="{28A0092B-C50C-407E-A947-70E740481C1C}">
                <a14:useLocalDpi xmlns:a14="http://schemas.microsoft.com/office/drawing/2010/main" val="0"/>
              </a:ext>
            </a:extLst>
          </a:blip>
          <a:srcRect b="11667"/>
          <a:stretch/>
        </p:blipFill>
        <p:spPr>
          <a:xfrm>
            <a:off x="3779912" y="3212976"/>
            <a:ext cx="4677833" cy="3099048"/>
          </a:xfrm>
          <a:prstGeom prst="rect">
            <a:avLst/>
          </a:prstGeom>
          <a:ln w="25400">
            <a:solidFill>
              <a:schemeClr val="bg2">
                <a:lumMod val="50000"/>
              </a:schemeClr>
            </a:solidFill>
          </a:ln>
        </p:spPr>
      </p:pic>
      <p:pic>
        <p:nvPicPr>
          <p:cNvPr id="11" name="Объект 3"/>
          <p:cNvPicPr>
            <a:picLocks noChangeAspect="1"/>
          </p:cNvPicPr>
          <p:nvPr/>
        </p:nvPicPr>
        <p:blipFill rotWithShape="1">
          <a:blip r:embed="rId3" cstate="print">
            <a:extLst>
              <a:ext uri="{28A0092B-C50C-407E-A947-70E740481C1C}">
                <a14:useLocalDpi xmlns:a14="http://schemas.microsoft.com/office/drawing/2010/main" val="0"/>
              </a:ext>
            </a:extLst>
          </a:blip>
          <a:srcRect l="7284" t="28735" r="7832" b="40172"/>
          <a:stretch/>
        </p:blipFill>
        <p:spPr>
          <a:xfrm>
            <a:off x="683568" y="1736812"/>
            <a:ext cx="4608512" cy="2553365"/>
          </a:xfrm>
          <a:prstGeom prst="rect">
            <a:avLst/>
          </a:prstGeom>
          <a:ln w="25400">
            <a:solidFill>
              <a:schemeClr val="bg2">
                <a:lumMod val="50000"/>
              </a:schemeClr>
            </a:solidFill>
          </a:ln>
        </p:spPr>
      </p:pic>
      <p:pic>
        <p:nvPicPr>
          <p:cNvPr id="9" name="Объект 8"/>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rot="1569300">
            <a:off x="5569683" y="2137570"/>
            <a:ext cx="2636959" cy="1751848"/>
          </a:xfrm>
          <a:ln w="25400">
            <a:solidFill>
              <a:schemeClr val="bg2">
                <a:lumMod val="50000"/>
              </a:schemeClr>
            </a:solidFill>
          </a:ln>
        </p:spPr>
      </p:pic>
      <p:pic>
        <p:nvPicPr>
          <p:cNvPr id="6" name="Объект 5"/>
          <p:cNvPicPr>
            <a:picLocks noChangeAspect="1"/>
          </p:cNvPicPr>
          <p:nvPr/>
        </p:nvPicPr>
        <p:blipFill rotWithShape="1">
          <a:blip r:embed="rId5">
            <a:extLst>
              <a:ext uri="{28A0092B-C50C-407E-A947-70E740481C1C}">
                <a14:useLocalDpi xmlns:a14="http://schemas.microsoft.com/office/drawing/2010/main" val="0"/>
              </a:ext>
            </a:extLst>
          </a:blip>
          <a:srcRect r="66544"/>
          <a:stretch/>
        </p:blipFill>
        <p:spPr>
          <a:xfrm rot="16200000">
            <a:off x="1496939" y="3935974"/>
            <a:ext cx="1331219" cy="2984271"/>
          </a:xfrm>
          <a:prstGeom prst="rect">
            <a:avLst/>
          </a:prstGeom>
        </p:spPr>
      </p:pic>
    </p:spTree>
    <p:extLst>
      <p:ext uri="{BB962C8B-B14F-4D97-AF65-F5344CB8AC3E}">
        <p14:creationId xmlns:p14="http://schemas.microsoft.com/office/powerpoint/2010/main" val="42583588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16242" y="188640"/>
            <a:ext cx="7911516" cy="1152128"/>
          </a:xfrm>
        </p:spPr>
        <p:txBody>
          <a:bodyPr>
            <a:noAutofit/>
          </a:bodyPr>
          <a:lstStyle/>
          <a:p>
            <a:r>
              <a:rPr lang="ru-RU" sz="3200" b="1" dirty="0" smtClean="0"/>
              <a:t>ЗОНА  </a:t>
            </a:r>
            <a:br>
              <a:rPr lang="ru-RU" sz="3200" b="1" dirty="0" smtClean="0"/>
            </a:br>
            <a:r>
              <a:rPr lang="ru-RU" sz="3200" b="1" dirty="0" smtClean="0"/>
              <a:t>РАЗВИТИЯ  СЛУХОВОГО ВОСПРИЯТИЯ</a:t>
            </a:r>
            <a:endParaRPr lang="ru-RU" sz="3200" b="1" dirty="0"/>
          </a:p>
        </p:txBody>
      </p:sp>
      <p:sp>
        <p:nvSpPr>
          <p:cNvPr id="7" name="TextBox 6"/>
          <p:cNvSpPr txBox="1"/>
          <p:nvPr/>
        </p:nvSpPr>
        <p:spPr>
          <a:xfrm>
            <a:off x="503548" y="1114872"/>
            <a:ext cx="8136904" cy="5632311"/>
          </a:xfrm>
          <a:prstGeom prst="rect">
            <a:avLst/>
          </a:prstGeom>
          <a:noFill/>
        </p:spPr>
        <p:txBody>
          <a:bodyPr wrap="square" rtlCol="0">
            <a:spAutoFit/>
          </a:bodyPr>
          <a:lstStyle/>
          <a:p>
            <a:pPr algn="just">
              <a:lnSpc>
                <a:spcPct val="150000"/>
              </a:lnSpc>
            </a:pPr>
            <a:r>
              <a:rPr lang="ru-RU" sz="2400" b="1" dirty="0" smtClean="0"/>
              <a:t>   Материалы и оборудование для развития слухового восприятия речевых и неречевых звуков:  наборы картинок по лексическим темам,  наборы сюжетных картинок, различные фонематические игры, цифровые ресурсы, музыкальные инструменты (барабаны, бубны, гармонь, трещотки, маракасы, погремушки, дудки, свистки, колокольчики, гармоника, металлофон), ширма, экран педагога, речевой тренажёр «</a:t>
            </a:r>
            <a:r>
              <a:rPr lang="ru-RU" sz="2400" b="1" dirty="0" err="1" smtClean="0"/>
              <a:t>Интон</a:t>
            </a:r>
            <a:r>
              <a:rPr lang="ru-RU" sz="2400" b="1" dirty="0" smtClean="0"/>
              <a:t> –М». </a:t>
            </a:r>
            <a:endParaRPr lang="ru-RU" sz="2400" b="1" dirty="0"/>
          </a:p>
        </p:txBody>
      </p:sp>
    </p:spTree>
    <p:extLst>
      <p:ext uri="{BB962C8B-B14F-4D97-AF65-F5344CB8AC3E}">
        <p14:creationId xmlns:p14="http://schemas.microsoft.com/office/powerpoint/2010/main" val="39043317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Объект 5"/>
          <p:cNvPicPr>
            <a:picLocks noChangeAspect="1"/>
          </p:cNvPicPr>
          <p:nvPr/>
        </p:nvPicPr>
        <p:blipFill rotWithShape="1">
          <a:blip r:embed="rId2">
            <a:extLst>
              <a:ext uri="{28A0092B-C50C-407E-A947-70E740481C1C}">
                <a14:useLocalDpi xmlns:a14="http://schemas.microsoft.com/office/drawing/2010/main" val="0"/>
              </a:ext>
            </a:extLst>
          </a:blip>
          <a:srcRect r="66544"/>
          <a:stretch/>
        </p:blipFill>
        <p:spPr>
          <a:xfrm>
            <a:off x="6948265" y="2079170"/>
            <a:ext cx="1618932" cy="4303478"/>
          </a:xfrm>
          <a:prstGeom prst="rect">
            <a:avLst/>
          </a:prstGeom>
        </p:spPr>
      </p:pic>
      <p:sp>
        <p:nvSpPr>
          <p:cNvPr id="2" name="Заголовок 1"/>
          <p:cNvSpPr>
            <a:spLocks noGrp="1"/>
          </p:cNvSpPr>
          <p:nvPr>
            <p:ph type="title"/>
          </p:nvPr>
        </p:nvSpPr>
        <p:spPr>
          <a:xfrm>
            <a:off x="683568" y="476672"/>
            <a:ext cx="7776864" cy="1512168"/>
          </a:xfrm>
        </p:spPr>
        <p:txBody>
          <a:bodyPr>
            <a:noAutofit/>
          </a:bodyPr>
          <a:lstStyle/>
          <a:p>
            <a:r>
              <a:rPr lang="ru-RU" sz="3200" b="1" dirty="0" smtClean="0"/>
              <a:t>ЗОНА  </a:t>
            </a:r>
            <a:br>
              <a:rPr lang="ru-RU" sz="3200" b="1" dirty="0" smtClean="0"/>
            </a:br>
            <a:r>
              <a:rPr lang="ru-RU" sz="3200" b="1" dirty="0" smtClean="0"/>
              <a:t>ФОРМИРОВАНИЯ И КОРРЕКЦИИ ПРАВИЛЬНОГО ПРОИСНОШЕНИЯ</a:t>
            </a:r>
            <a:endParaRPr lang="ru-RU" sz="3200" b="1" dirty="0"/>
          </a:p>
        </p:txBody>
      </p:sp>
      <p:pic>
        <p:nvPicPr>
          <p:cNvPr id="13" name="Объект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9592" y="1990219"/>
            <a:ext cx="4317793" cy="3238345"/>
          </a:xfrm>
          <a:prstGeom prst="rect">
            <a:avLst/>
          </a:prstGeom>
          <a:ln w="25400">
            <a:solidFill>
              <a:schemeClr val="bg2">
                <a:lumMod val="50000"/>
              </a:schemeClr>
            </a:solidFill>
          </a:ln>
        </p:spPr>
      </p:pic>
      <p:pic>
        <p:nvPicPr>
          <p:cNvPr id="11" name="Объект 10"/>
          <p:cNvPicPr>
            <a:picLocks noGrp="1" noChangeAspect="1"/>
          </p:cNvPicPr>
          <p:nvPr>
            <p:ph idx="1"/>
          </p:nvPr>
        </p:nvPicPr>
        <p:blipFill rotWithShape="1">
          <a:blip r:embed="rId4" cstate="print">
            <a:extLst>
              <a:ext uri="{28A0092B-C50C-407E-A947-70E740481C1C}">
                <a14:useLocalDpi xmlns:a14="http://schemas.microsoft.com/office/drawing/2010/main" val="0"/>
              </a:ext>
            </a:extLst>
          </a:blip>
          <a:srcRect l="15538" t="3909" r="10507" b="6390"/>
          <a:stretch/>
        </p:blipFill>
        <p:spPr>
          <a:xfrm rot="10800000">
            <a:off x="4828769" y="4392806"/>
            <a:ext cx="2088232" cy="1899646"/>
          </a:xfrm>
          <a:ln w="25400">
            <a:solidFill>
              <a:schemeClr val="bg2">
                <a:lumMod val="50000"/>
              </a:schemeClr>
            </a:solidFill>
          </a:ln>
        </p:spPr>
      </p:pic>
      <p:pic>
        <p:nvPicPr>
          <p:cNvPr id="12" name="Объект 8"/>
          <p:cNvPicPr>
            <a:picLocks noChangeAspect="1"/>
          </p:cNvPicPr>
          <p:nvPr/>
        </p:nvPicPr>
        <p:blipFill rotWithShape="1">
          <a:blip r:embed="rId5" cstate="print">
            <a:extLst>
              <a:ext uri="{28A0092B-C50C-407E-A947-70E740481C1C}">
                <a14:useLocalDpi xmlns:a14="http://schemas.microsoft.com/office/drawing/2010/main" val="0"/>
              </a:ext>
            </a:extLst>
          </a:blip>
          <a:srcRect r="9038"/>
          <a:stretch/>
        </p:blipFill>
        <p:spPr>
          <a:xfrm rot="16200000">
            <a:off x="5762599" y="2358287"/>
            <a:ext cx="1196321" cy="1753572"/>
          </a:xfrm>
          <a:prstGeom prst="rect">
            <a:avLst/>
          </a:prstGeom>
          <a:ln w="25400">
            <a:solidFill>
              <a:schemeClr val="bg2">
                <a:lumMod val="50000"/>
              </a:schemeClr>
            </a:solidFill>
          </a:ln>
        </p:spPr>
      </p:pic>
      <p:pic>
        <p:nvPicPr>
          <p:cNvPr id="14" name="Объект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59632" y="4842932"/>
            <a:ext cx="2317649" cy="1539716"/>
          </a:xfrm>
          <a:prstGeom prst="rect">
            <a:avLst/>
          </a:prstGeom>
          <a:ln w="25400">
            <a:solidFill>
              <a:schemeClr val="bg2">
                <a:lumMod val="50000"/>
              </a:schemeClr>
            </a:solidFill>
          </a:ln>
        </p:spPr>
      </p:pic>
    </p:spTree>
    <p:extLst>
      <p:ext uri="{BB962C8B-B14F-4D97-AF65-F5344CB8AC3E}">
        <p14:creationId xmlns:p14="http://schemas.microsoft.com/office/powerpoint/2010/main" val="5050734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03548" y="404664"/>
            <a:ext cx="7911516" cy="1368152"/>
          </a:xfrm>
        </p:spPr>
        <p:txBody>
          <a:bodyPr>
            <a:noAutofit/>
          </a:bodyPr>
          <a:lstStyle/>
          <a:p>
            <a:r>
              <a:rPr lang="ru-RU" sz="3200" b="1" dirty="0" smtClean="0"/>
              <a:t>ЗОНА  </a:t>
            </a:r>
            <a:br>
              <a:rPr lang="ru-RU" sz="3200" b="1" dirty="0" smtClean="0"/>
            </a:br>
            <a:r>
              <a:rPr lang="ru-RU" sz="3200" b="1" dirty="0" smtClean="0"/>
              <a:t>КОРРЕКЦИИ И ФОРМИРОВАНИЯ ПРОИЗНОШЕНИЯ </a:t>
            </a:r>
            <a:endParaRPr lang="ru-RU" sz="3200" b="1" dirty="0"/>
          </a:p>
        </p:txBody>
      </p:sp>
      <p:sp>
        <p:nvSpPr>
          <p:cNvPr id="7" name="TextBox 6"/>
          <p:cNvSpPr txBox="1"/>
          <p:nvPr/>
        </p:nvSpPr>
        <p:spPr>
          <a:xfrm>
            <a:off x="484072" y="1628800"/>
            <a:ext cx="8136904" cy="4893647"/>
          </a:xfrm>
          <a:prstGeom prst="rect">
            <a:avLst/>
          </a:prstGeom>
          <a:noFill/>
        </p:spPr>
        <p:txBody>
          <a:bodyPr wrap="square" rtlCol="0">
            <a:spAutoFit/>
          </a:bodyPr>
          <a:lstStyle/>
          <a:p>
            <a:pPr algn="just"/>
            <a:r>
              <a:rPr lang="ru-RU" sz="2400" b="1" dirty="0" smtClean="0"/>
              <a:t>   Зона для коррекции и формирования правильного звукопроизношения оснащена зеркалом, речевым тренажёром «</a:t>
            </a:r>
            <a:r>
              <a:rPr lang="ru-RU" sz="2400" b="1" dirty="0" err="1" smtClean="0"/>
              <a:t>Интон</a:t>
            </a:r>
            <a:r>
              <a:rPr lang="ru-RU" sz="2400" b="1" dirty="0" smtClean="0"/>
              <a:t>-М»,  одноразовыми шпателями, логопедическими зондами для механической постановки звуков, индивидуальными зеркалами, пособиями по коррекции звуков (логопедические тетради, альбомы на звуки, дидактические </a:t>
            </a:r>
            <a:r>
              <a:rPr lang="ru-RU" sz="2400" b="1" dirty="0" err="1" smtClean="0"/>
              <a:t>логоигры</a:t>
            </a:r>
            <a:r>
              <a:rPr lang="ru-RU" sz="2400" b="1" dirty="0" smtClean="0"/>
              <a:t>),  интерактивными и цифровыми ресурсами ( </a:t>
            </a:r>
            <a:r>
              <a:rPr lang="ru-RU" sz="2400" b="1" dirty="0" err="1" smtClean="0"/>
              <a:t>игрокомплекс</a:t>
            </a:r>
            <a:r>
              <a:rPr lang="ru-RU" sz="2400" b="1" dirty="0" smtClean="0"/>
              <a:t> от «</a:t>
            </a:r>
            <a:r>
              <a:rPr lang="ru-RU" sz="2400" b="1" dirty="0" err="1" smtClean="0"/>
              <a:t>Мерсибо</a:t>
            </a:r>
            <a:r>
              <a:rPr lang="ru-RU" sz="2400" b="1" dirty="0" smtClean="0"/>
              <a:t>», «Игры для Тигры», «</a:t>
            </a:r>
            <a:r>
              <a:rPr lang="ru-RU" sz="2400" b="1" dirty="0" err="1" smtClean="0"/>
              <a:t>Дельфа</a:t>
            </a:r>
            <a:r>
              <a:rPr lang="ru-RU" sz="2400" b="1" dirty="0" smtClean="0"/>
              <a:t>», «Учим русский», «Дядя Фёдор идёт в школу», презентации на автоматизацию и дифференциацию звуков).</a:t>
            </a:r>
            <a:endParaRPr lang="ru-RU" sz="2400" b="1" dirty="0"/>
          </a:p>
        </p:txBody>
      </p:sp>
    </p:spTree>
    <p:extLst>
      <p:ext uri="{BB962C8B-B14F-4D97-AF65-F5344CB8AC3E}">
        <p14:creationId xmlns:p14="http://schemas.microsoft.com/office/powerpoint/2010/main" val="325066684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Объект 5"/>
          <p:cNvPicPr>
            <a:picLocks noChangeAspect="1"/>
          </p:cNvPicPr>
          <p:nvPr/>
        </p:nvPicPr>
        <p:blipFill rotWithShape="1">
          <a:blip r:embed="rId2">
            <a:extLst>
              <a:ext uri="{28A0092B-C50C-407E-A947-70E740481C1C}">
                <a14:useLocalDpi xmlns:a14="http://schemas.microsoft.com/office/drawing/2010/main" val="0"/>
              </a:ext>
            </a:extLst>
          </a:blip>
          <a:srcRect r="66544"/>
          <a:stretch/>
        </p:blipFill>
        <p:spPr>
          <a:xfrm>
            <a:off x="6999771" y="1646775"/>
            <a:ext cx="1692814" cy="4878569"/>
          </a:xfrm>
          <a:prstGeom prst="rect">
            <a:avLst/>
          </a:prstGeom>
        </p:spPr>
      </p:pic>
      <p:sp>
        <p:nvSpPr>
          <p:cNvPr id="2" name="Заголовок 1"/>
          <p:cNvSpPr>
            <a:spLocks noGrp="1"/>
          </p:cNvSpPr>
          <p:nvPr>
            <p:ph type="title"/>
          </p:nvPr>
        </p:nvSpPr>
        <p:spPr>
          <a:xfrm>
            <a:off x="454563" y="476672"/>
            <a:ext cx="8234873" cy="1143000"/>
          </a:xfrm>
        </p:spPr>
        <p:txBody>
          <a:bodyPr>
            <a:noAutofit/>
          </a:bodyPr>
          <a:lstStyle/>
          <a:p>
            <a:r>
              <a:rPr lang="ru-RU" sz="3200" b="1" dirty="0" smtClean="0"/>
              <a:t>ЗОНА  </a:t>
            </a:r>
            <a:br>
              <a:rPr lang="ru-RU" sz="3200" b="1" dirty="0" smtClean="0"/>
            </a:br>
            <a:r>
              <a:rPr lang="ru-RU" sz="3200" b="1" dirty="0" smtClean="0"/>
              <a:t>ДИДАКТИЧЕСКОГО    СОПРОВОЖДЕНИЯ </a:t>
            </a:r>
            <a:endParaRPr lang="ru-RU" sz="3200" b="1" dirty="0"/>
          </a:p>
        </p:txBody>
      </p:sp>
      <p:pic>
        <p:nvPicPr>
          <p:cNvPr id="7" name="Объект 3"/>
          <p:cNvPicPr>
            <a:picLocks noChangeAspect="1"/>
          </p:cNvPicPr>
          <p:nvPr/>
        </p:nvPicPr>
        <p:blipFill rotWithShape="1">
          <a:blip r:embed="rId3" cstate="print">
            <a:extLst>
              <a:ext uri="{28A0092B-C50C-407E-A947-70E740481C1C}">
                <a14:useLocalDpi xmlns:a14="http://schemas.microsoft.com/office/drawing/2010/main" val="0"/>
              </a:ext>
            </a:extLst>
          </a:blip>
          <a:srcRect b="9383"/>
          <a:stretch/>
        </p:blipFill>
        <p:spPr>
          <a:xfrm>
            <a:off x="3275856" y="1720426"/>
            <a:ext cx="3538174" cy="2404629"/>
          </a:xfrm>
          <a:prstGeom prst="rect">
            <a:avLst/>
          </a:prstGeom>
          <a:ln w="25400">
            <a:solidFill>
              <a:schemeClr val="bg2">
                <a:lumMod val="50000"/>
              </a:schemeClr>
            </a:solidFill>
          </a:ln>
        </p:spPr>
      </p:pic>
      <p:pic>
        <p:nvPicPr>
          <p:cNvPr id="19" name="Объект 11"/>
          <p:cNvPicPr>
            <a:picLocks noChangeAspect="1"/>
          </p:cNvPicPr>
          <p:nvPr/>
        </p:nvPicPr>
        <p:blipFill rotWithShape="1">
          <a:blip r:embed="rId4" cstate="print">
            <a:extLst>
              <a:ext uri="{28A0092B-C50C-407E-A947-70E740481C1C}">
                <a14:useLocalDpi xmlns:a14="http://schemas.microsoft.com/office/drawing/2010/main" val="0"/>
              </a:ext>
            </a:extLst>
          </a:blip>
          <a:srcRect l="10379" t="42072" r="7086" b="2625"/>
          <a:stretch/>
        </p:blipFill>
        <p:spPr>
          <a:xfrm>
            <a:off x="913160" y="4313429"/>
            <a:ext cx="3623032" cy="1820736"/>
          </a:xfrm>
          <a:prstGeom prst="rect">
            <a:avLst/>
          </a:prstGeom>
          <a:ln w="25400">
            <a:solidFill>
              <a:schemeClr val="bg2">
                <a:lumMod val="50000"/>
              </a:schemeClr>
            </a:solidFill>
          </a:ln>
        </p:spPr>
      </p:pic>
    </p:spTree>
    <p:extLst>
      <p:ext uri="{BB962C8B-B14F-4D97-AF65-F5344CB8AC3E}">
        <p14:creationId xmlns:p14="http://schemas.microsoft.com/office/powerpoint/2010/main" val="35945380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69114" b="1"/>
          <a:stretch/>
        </p:blipFill>
        <p:spPr bwMode="auto">
          <a:xfrm>
            <a:off x="1367644" y="5018004"/>
            <a:ext cx="6408712" cy="14611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Заголовок 6"/>
          <p:cNvSpPr>
            <a:spLocks noGrp="1"/>
          </p:cNvSpPr>
          <p:nvPr>
            <p:ph type="title"/>
          </p:nvPr>
        </p:nvSpPr>
        <p:spPr>
          <a:xfrm>
            <a:off x="1059628" y="620688"/>
            <a:ext cx="7024744" cy="1143000"/>
          </a:xfrm>
        </p:spPr>
        <p:txBody>
          <a:bodyPr>
            <a:normAutofit/>
          </a:bodyPr>
          <a:lstStyle/>
          <a:p>
            <a:pPr algn="ctr"/>
            <a:r>
              <a:rPr lang="ru-RU" sz="3200" b="1" dirty="0" smtClean="0"/>
              <a:t>НАЗНАЧЕНИЕ КОРРЕКЦИОННОГО КАБИНЕТА</a:t>
            </a:r>
            <a:endParaRPr lang="ru-RU" sz="3200" b="1" dirty="0"/>
          </a:p>
        </p:txBody>
      </p:sp>
      <p:pic>
        <p:nvPicPr>
          <p:cNvPr id="10" name="Объект 9"/>
          <p:cNvPicPr>
            <a:picLocks noGrp="1" noChangeAspect="1"/>
          </p:cNvPicPr>
          <p:nvPr>
            <p:ph sz="quarter" idx="13"/>
          </p:nvPr>
        </p:nvPicPr>
        <p:blipFill>
          <a:blip r:embed="rId3" cstate="print">
            <a:extLst>
              <a:ext uri="{28A0092B-C50C-407E-A947-70E740481C1C}">
                <a14:useLocalDpi xmlns:a14="http://schemas.microsoft.com/office/drawing/2010/main" val="0"/>
              </a:ext>
            </a:extLst>
          </a:blip>
          <a:stretch>
            <a:fillRect/>
          </a:stretch>
        </p:blipFill>
        <p:spPr>
          <a:xfrm>
            <a:off x="652763" y="1844824"/>
            <a:ext cx="3895261" cy="3096344"/>
          </a:xfrm>
          <a:ln w="38100" cmpd="sng">
            <a:solidFill>
              <a:schemeClr val="accent1"/>
            </a:solidFill>
          </a:ln>
        </p:spPr>
      </p:pic>
      <p:pic>
        <p:nvPicPr>
          <p:cNvPr id="11" name="Объект 10"/>
          <p:cNvPicPr>
            <a:picLocks noGrp="1" noChangeAspect="1"/>
          </p:cNvPicPr>
          <p:nvPr>
            <p:ph sz="quarter" idx="14"/>
          </p:nvPr>
        </p:nvPicPr>
        <p:blipFill>
          <a:blip r:embed="rId4" cstate="print">
            <a:extLst>
              <a:ext uri="{28A0092B-C50C-407E-A947-70E740481C1C}">
                <a14:useLocalDpi xmlns:a14="http://schemas.microsoft.com/office/drawing/2010/main" val="0"/>
              </a:ext>
            </a:extLst>
          </a:blip>
          <a:stretch>
            <a:fillRect/>
          </a:stretch>
        </p:blipFill>
        <p:spPr>
          <a:xfrm>
            <a:off x="4716016" y="1844824"/>
            <a:ext cx="3820690" cy="3096344"/>
          </a:xfrm>
          <a:ln w="38100" cmpd="sng">
            <a:solidFill>
              <a:schemeClr val="accent1"/>
            </a:solidFill>
          </a:ln>
        </p:spPr>
      </p:pic>
      <p:sp>
        <p:nvSpPr>
          <p:cNvPr id="14" name="TextBox 13"/>
          <p:cNvSpPr txBox="1"/>
          <p:nvPr/>
        </p:nvSpPr>
        <p:spPr>
          <a:xfrm>
            <a:off x="2879812" y="5018004"/>
            <a:ext cx="3384376" cy="523220"/>
          </a:xfrm>
          <a:prstGeom prst="rect">
            <a:avLst/>
          </a:prstGeom>
          <a:noFill/>
          <a:ln>
            <a:solidFill>
              <a:schemeClr val="accent1"/>
            </a:solidFill>
          </a:ln>
        </p:spPr>
        <p:txBody>
          <a:bodyPr wrap="square" rtlCol="0">
            <a:spAutoFit/>
          </a:bodyPr>
          <a:lstStyle/>
          <a:p>
            <a:pPr algn="ctr"/>
            <a:r>
              <a:rPr lang="ru-RU" sz="2800" b="1" dirty="0" smtClean="0">
                <a:solidFill>
                  <a:srgbClr val="92D050"/>
                </a:solidFill>
              </a:rPr>
              <a:t>ОБЩИЙ ВИД</a:t>
            </a:r>
            <a:endParaRPr lang="ru-RU" sz="2800" b="1" dirty="0">
              <a:solidFill>
                <a:srgbClr val="92D050"/>
              </a:solidFill>
            </a:endParaRPr>
          </a:p>
        </p:txBody>
      </p:sp>
    </p:spTree>
    <p:extLst>
      <p:ext uri="{BB962C8B-B14F-4D97-AF65-F5344CB8AC3E}">
        <p14:creationId xmlns:p14="http://schemas.microsoft.com/office/powerpoint/2010/main" val="140997598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4563" y="476672"/>
            <a:ext cx="8234873" cy="1143000"/>
          </a:xfrm>
        </p:spPr>
        <p:txBody>
          <a:bodyPr>
            <a:noAutofit/>
          </a:bodyPr>
          <a:lstStyle/>
          <a:p>
            <a:r>
              <a:rPr lang="ru-RU" sz="3200" b="1" dirty="0" smtClean="0"/>
              <a:t>ЗОНА  </a:t>
            </a:r>
            <a:br>
              <a:rPr lang="ru-RU" sz="3200" b="1" dirty="0" smtClean="0"/>
            </a:br>
            <a:r>
              <a:rPr lang="ru-RU" sz="3200" b="1" dirty="0" smtClean="0"/>
              <a:t>ДИДАКТИЧЕСКОГО    СОПРОВОЖДЕНИЯ </a:t>
            </a:r>
            <a:endParaRPr lang="ru-RU" sz="3200" b="1" dirty="0"/>
          </a:p>
        </p:txBody>
      </p:sp>
      <p:pic>
        <p:nvPicPr>
          <p:cNvPr id="7" name="Объект 3"/>
          <p:cNvPicPr>
            <a:picLocks noChangeAspect="1"/>
          </p:cNvPicPr>
          <p:nvPr/>
        </p:nvPicPr>
        <p:blipFill rotWithShape="1">
          <a:blip r:embed="rId2" cstate="print">
            <a:extLst>
              <a:ext uri="{28A0092B-C50C-407E-A947-70E740481C1C}">
                <a14:useLocalDpi xmlns:a14="http://schemas.microsoft.com/office/drawing/2010/main" val="0"/>
              </a:ext>
            </a:extLst>
          </a:blip>
          <a:srcRect b="9383"/>
          <a:stretch/>
        </p:blipFill>
        <p:spPr>
          <a:xfrm>
            <a:off x="3131840" y="4185730"/>
            <a:ext cx="1800200" cy="1223460"/>
          </a:xfrm>
          <a:prstGeom prst="rect">
            <a:avLst/>
          </a:prstGeom>
          <a:ln w="25400">
            <a:solidFill>
              <a:schemeClr val="bg2">
                <a:lumMod val="50000"/>
              </a:schemeClr>
            </a:solidFill>
          </a:ln>
        </p:spPr>
      </p:pic>
      <p:pic>
        <p:nvPicPr>
          <p:cNvPr id="18" name="Объект 13"/>
          <p:cNvPicPr>
            <a:picLocks noChangeAspect="1"/>
          </p:cNvPicPr>
          <p:nvPr/>
        </p:nvPicPr>
        <p:blipFill rotWithShape="1">
          <a:blip r:embed="rId3" cstate="print">
            <a:extLst>
              <a:ext uri="{28A0092B-C50C-407E-A947-70E740481C1C}">
                <a14:useLocalDpi xmlns:a14="http://schemas.microsoft.com/office/drawing/2010/main" val="0"/>
              </a:ext>
            </a:extLst>
          </a:blip>
          <a:srcRect l="17709" t="53575" r="10074"/>
          <a:stretch/>
        </p:blipFill>
        <p:spPr>
          <a:xfrm>
            <a:off x="889204" y="3577194"/>
            <a:ext cx="1966411" cy="1152128"/>
          </a:xfrm>
          <a:prstGeom prst="rect">
            <a:avLst/>
          </a:prstGeom>
          <a:ln w="25400">
            <a:solidFill>
              <a:schemeClr val="bg2">
                <a:lumMod val="50000"/>
              </a:schemeClr>
            </a:solidFill>
          </a:ln>
        </p:spPr>
      </p:pic>
      <p:pic>
        <p:nvPicPr>
          <p:cNvPr id="19" name="Объект 11"/>
          <p:cNvPicPr>
            <a:picLocks noChangeAspect="1"/>
          </p:cNvPicPr>
          <p:nvPr/>
        </p:nvPicPr>
        <p:blipFill rotWithShape="1">
          <a:blip r:embed="rId4" cstate="print">
            <a:extLst>
              <a:ext uri="{28A0092B-C50C-407E-A947-70E740481C1C}">
                <a14:useLocalDpi xmlns:a14="http://schemas.microsoft.com/office/drawing/2010/main" val="0"/>
              </a:ext>
            </a:extLst>
          </a:blip>
          <a:srcRect l="10379" t="42072" r="7086" b="2625"/>
          <a:stretch/>
        </p:blipFill>
        <p:spPr>
          <a:xfrm>
            <a:off x="5804731" y="4023030"/>
            <a:ext cx="2630350" cy="1321869"/>
          </a:xfrm>
          <a:prstGeom prst="rect">
            <a:avLst/>
          </a:prstGeom>
          <a:ln w="25400">
            <a:solidFill>
              <a:schemeClr val="bg2">
                <a:lumMod val="50000"/>
              </a:schemeClr>
            </a:solidFill>
          </a:ln>
        </p:spPr>
      </p:pic>
      <p:pic>
        <p:nvPicPr>
          <p:cNvPr id="28" name="Объект 4"/>
          <p:cNvPicPr>
            <a:picLocks noChangeAspect="1"/>
          </p:cNvPicPr>
          <p:nvPr/>
        </p:nvPicPr>
        <p:blipFill rotWithShape="1">
          <a:blip r:embed="rId5" cstate="print">
            <a:extLst>
              <a:ext uri="{28A0092B-C50C-407E-A947-70E740481C1C}">
                <a14:useLocalDpi xmlns:a14="http://schemas.microsoft.com/office/drawing/2010/main" val="0"/>
              </a:ext>
            </a:extLst>
          </a:blip>
          <a:srcRect l="9565" t="13032" r="8988" b="13122"/>
          <a:stretch/>
        </p:blipFill>
        <p:spPr>
          <a:xfrm>
            <a:off x="4013767" y="1778115"/>
            <a:ext cx="2427771" cy="1650885"/>
          </a:xfrm>
          <a:prstGeom prst="rect">
            <a:avLst/>
          </a:prstGeom>
          <a:ln w="25400">
            <a:solidFill>
              <a:schemeClr val="bg2">
                <a:lumMod val="50000"/>
              </a:schemeClr>
            </a:solidFill>
          </a:ln>
        </p:spPr>
      </p:pic>
      <p:sp>
        <p:nvSpPr>
          <p:cNvPr id="3" name="TextBox 2"/>
          <p:cNvSpPr txBox="1"/>
          <p:nvPr/>
        </p:nvSpPr>
        <p:spPr>
          <a:xfrm>
            <a:off x="535204" y="1835934"/>
            <a:ext cx="2356482" cy="1631216"/>
          </a:xfrm>
          <a:prstGeom prst="rect">
            <a:avLst/>
          </a:prstGeom>
          <a:noFill/>
        </p:spPr>
        <p:txBody>
          <a:bodyPr wrap="square" rtlCol="0">
            <a:spAutoFit/>
          </a:bodyPr>
          <a:lstStyle/>
          <a:p>
            <a:pPr algn="ctr"/>
            <a:r>
              <a:rPr lang="ru-RU" sz="2000" b="1" dirty="0" smtClean="0"/>
              <a:t>Игры для развития речи на все лексические темы  </a:t>
            </a:r>
            <a:endParaRPr lang="ru-RU" sz="2000" b="1" dirty="0"/>
          </a:p>
        </p:txBody>
      </p:sp>
      <p:sp>
        <p:nvSpPr>
          <p:cNvPr id="4" name="TextBox 3"/>
          <p:cNvSpPr txBox="1"/>
          <p:nvPr/>
        </p:nvSpPr>
        <p:spPr>
          <a:xfrm>
            <a:off x="755576" y="5438136"/>
            <a:ext cx="3600400" cy="707886"/>
          </a:xfrm>
          <a:prstGeom prst="rect">
            <a:avLst/>
          </a:prstGeom>
          <a:noFill/>
        </p:spPr>
        <p:txBody>
          <a:bodyPr wrap="square" rtlCol="0">
            <a:spAutoFit/>
          </a:bodyPr>
          <a:lstStyle/>
          <a:p>
            <a:r>
              <a:rPr lang="ru-RU" sz="2000" b="1" dirty="0" smtClean="0"/>
              <a:t>Наборы карточек по лексическим темам</a:t>
            </a:r>
            <a:endParaRPr lang="ru-RU" sz="2000" b="1" dirty="0"/>
          </a:p>
        </p:txBody>
      </p:sp>
      <p:sp>
        <p:nvSpPr>
          <p:cNvPr id="5" name="TextBox 4"/>
          <p:cNvSpPr txBox="1"/>
          <p:nvPr/>
        </p:nvSpPr>
        <p:spPr>
          <a:xfrm>
            <a:off x="6561473" y="1703185"/>
            <a:ext cx="2016224" cy="1938992"/>
          </a:xfrm>
          <a:prstGeom prst="rect">
            <a:avLst/>
          </a:prstGeom>
          <a:noFill/>
        </p:spPr>
        <p:txBody>
          <a:bodyPr wrap="square" rtlCol="0">
            <a:spAutoFit/>
          </a:bodyPr>
          <a:lstStyle/>
          <a:p>
            <a:pPr algn="ctr"/>
            <a:r>
              <a:rPr lang="ru-RU" sz="2000" b="1" dirty="0" smtClean="0"/>
              <a:t>Игры для развития логики, внимания, памяти, мышления.</a:t>
            </a:r>
            <a:endParaRPr lang="ru-RU" sz="2000" b="1" dirty="0"/>
          </a:p>
        </p:txBody>
      </p:sp>
      <p:sp>
        <p:nvSpPr>
          <p:cNvPr id="9" name="TextBox 8"/>
          <p:cNvSpPr txBox="1"/>
          <p:nvPr/>
        </p:nvSpPr>
        <p:spPr>
          <a:xfrm>
            <a:off x="5574021" y="5409190"/>
            <a:ext cx="2980796" cy="707886"/>
          </a:xfrm>
          <a:prstGeom prst="rect">
            <a:avLst/>
          </a:prstGeom>
          <a:noFill/>
        </p:spPr>
        <p:txBody>
          <a:bodyPr wrap="square" rtlCol="0">
            <a:spAutoFit/>
          </a:bodyPr>
          <a:lstStyle/>
          <a:p>
            <a:pPr algn="ctr"/>
            <a:r>
              <a:rPr lang="ru-RU" sz="2000" b="1" dirty="0" smtClean="0"/>
              <a:t>Игры по обучению грамоте</a:t>
            </a:r>
            <a:endParaRPr lang="ru-RU" sz="2000" b="1" dirty="0"/>
          </a:p>
        </p:txBody>
      </p:sp>
    </p:spTree>
    <p:extLst>
      <p:ext uri="{BB962C8B-B14F-4D97-AF65-F5344CB8AC3E}">
        <p14:creationId xmlns:p14="http://schemas.microsoft.com/office/powerpoint/2010/main" val="138031376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55576" y="548680"/>
            <a:ext cx="7200800" cy="1440160"/>
          </a:xfrm>
        </p:spPr>
        <p:txBody>
          <a:bodyPr>
            <a:noAutofit/>
          </a:bodyPr>
          <a:lstStyle/>
          <a:p>
            <a:r>
              <a:rPr lang="ru-RU" sz="3200" b="1" dirty="0" smtClean="0"/>
              <a:t>ЗОНА  </a:t>
            </a:r>
            <a:br>
              <a:rPr lang="ru-RU" sz="3200" b="1" dirty="0" smtClean="0"/>
            </a:br>
            <a:r>
              <a:rPr lang="ru-RU" sz="3200" b="1" dirty="0" smtClean="0"/>
              <a:t>РЕЛАКСА  </a:t>
            </a:r>
            <a:br>
              <a:rPr lang="ru-RU" sz="3200" b="1" dirty="0" smtClean="0"/>
            </a:br>
            <a:r>
              <a:rPr lang="ru-RU" sz="3200" b="1" dirty="0" smtClean="0"/>
              <a:t>И  ИГРОВОГО СОПРОВОЖДЕНИЯ </a:t>
            </a:r>
            <a:endParaRPr lang="ru-RU" sz="3200" b="1" dirty="0"/>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69114" b="1"/>
          <a:stretch/>
        </p:blipFill>
        <p:spPr bwMode="auto">
          <a:xfrm>
            <a:off x="827583" y="4666972"/>
            <a:ext cx="7808649" cy="1780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Объект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123728" y="2132856"/>
            <a:ext cx="4029761" cy="3022321"/>
          </a:xfrm>
          <a:ln>
            <a:solidFill>
              <a:schemeClr val="bg2">
                <a:lumMod val="50000"/>
              </a:schemeClr>
            </a:solidFill>
          </a:ln>
        </p:spPr>
      </p:pic>
    </p:spTree>
    <p:extLst>
      <p:ext uri="{BB962C8B-B14F-4D97-AF65-F5344CB8AC3E}">
        <p14:creationId xmlns:p14="http://schemas.microsoft.com/office/powerpoint/2010/main" val="373071530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Объект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6495" y="1628800"/>
            <a:ext cx="3464049" cy="1638326"/>
          </a:xfrm>
          <a:prstGeom prst="rect">
            <a:avLst/>
          </a:prstGeom>
          <a:ln w="25400">
            <a:solidFill>
              <a:schemeClr val="bg2">
                <a:lumMod val="50000"/>
              </a:schemeClr>
            </a:solidFill>
          </a:ln>
        </p:spPr>
      </p:pic>
      <p:pic>
        <p:nvPicPr>
          <p:cNvPr id="18" name="Объект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6071" y="4510607"/>
            <a:ext cx="2532558" cy="1899419"/>
          </a:xfrm>
          <a:prstGeom prst="rect">
            <a:avLst/>
          </a:prstGeom>
          <a:ln w="25400">
            <a:solidFill>
              <a:schemeClr val="accent1"/>
            </a:solidFill>
          </a:ln>
        </p:spPr>
      </p:pic>
      <p:sp>
        <p:nvSpPr>
          <p:cNvPr id="2" name="Заголовок 1"/>
          <p:cNvSpPr>
            <a:spLocks noGrp="1"/>
          </p:cNvSpPr>
          <p:nvPr>
            <p:ph type="title"/>
          </p:nvPr>
        </p:nvSpPr>
        <p:spPr>
          <a:xfrm>
            <a:off x="617744" y="116632"/>
            <a:ext cx="7200800" cy="1440160"/>
          </a:xfrm>
        </p:spPr>
        <p:txBody>
          <a:bodyPr>
            <a:noAutofit/>
          </a:bodyPr>
          <a:lstStyle/>
          <a:p>
            <a:r>
              <a:rPr lang="ru-RU" sz="3200" b="1" dirty="0" smtClean="0"/>
              <a:t>ЗОНА  РЕЛАКСА  </a:t>
            </a:r>
            <a:br>
              <a:rPr lang="ru-RU" sz="3200" b="1" dirty="0" smtClean="0"/>
            </a:br>
            <a:r>
              <a:rPr lang="ru-RU" sz="3200" b="1" dirty="0" smtClean="0"/>
              <a:t>И  ИГРОВОГО СОПРОВОЖДЕНИЯ </a:t>
            </a:r>
            <a:endParaRPr lang="ru-RU" sz="3200" b="1" dirty="0"/>
          </a:p>
        </p:txBody>
      </p:sp>
      <p:pic>
        <p:nvPicPr>
          <p:cNvPr id="14" name="Объект 13"/>
          <p:cNvPicPr>
            <a:picLocks noGrp="1" noChangeAspect="1"/>
          </p:cNvPicPr>
          <p:nvPr>
            <p:ph idx="1"/>
          </p:nvPr>
        </p:nvPicPr>
        <p:blipFill rotWithShape="1">
          <a:blip r:embed="rId4" cstate="print">
            <a:extLst>
              <a:ext uri="{28A0092B-C50C-407E-A947-70E740481C1C}">
                <a14:useLocalDpi xmlns:a14="http://schemas.microsoft.com/office/drawing/2010/main" val="0"/>
              </a:ext>
            </a:extLst>
          </a:blip>
          <a:srcRect l="4371" t="64072" r="7013" b="4217"/>
          <a:stretch/>
        </p:blipFill>
        <p:spPr>
          <a:xfrm>
            <a:off x="5004048" y="1561376"/>
            <a:ext cx="3339391" cy="1593305"/>
          </a:xfrm>
          <a:ln w="25400">
            <a:solidFill>
              <a:schemeClr val="accent1"/>
            </a:solidFill>
          </a:ln>
        </p:spPr>
      </p:pic>
      <p:pic>
        <p:nvPicPr>
          <p:cNvPr id="15" name="Объект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30731" y="2925491"/>
            <a:ext cx="1776021" cy="1513655"/>
          </a:xfrm>
          <a:prstGeom prst="rect">
            <a:avLst/>
          </a:prstGeom>
          <a:ln w="25400">
            <a:solidFill>
              <a:schemeClr val="accent1"/>
            </a:solidFill>
          </a:ln>
        </p:spPr>
      </p:pic>
      <p:pic>
        <p:nvPicPr>
          <p:cNvPr id="17" name="Объект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76863" y="3193081"/>
            <a:ext cx="1863311" cy="1397484"/>
          </a:xfrm>
          <a:prstGeom prst="rect">
            <a:avLst/>
          </a:prstGeom>
          <a:ln w="25400">
            <a:solidFill>
              <a:schemeClr val="accent1"/>
            </a:solidFill>
          </a:ln>
        </p:spPr>
      </p:pic>
      <p:sp>
        <p:nvSpPr>
          <p:cNvPr id="19" name="TextBox 18"/>
          <p:cNvSpPr txBox="1"/>
          <p:nvPr/>
        </p:nvSpPr>
        <p:spPr>
          <a:xfrm>
            <a:off x="5606752" y="3267126"/>
            <a:ext cx="3024336" cy="1323439"/>
          </a:xfrm>
          <a:prstGeom prst="rect">
            <a:avLst/>
          </a:prstGeom>
          <a:noFill/>
        </p:spPr>
        <p:txBody>
          <a:bodyPr wrap="square" rtlCol="0">
            <a:spAutoFit/>
          </a:bodyPr>
          <a:lstStyle/>
          <a:p>
            <a:pPr algn="just"/>
            <a:r>
              <a:rPr lang="ru-RU" sz="2000" b="1" dirty="0" smtClean="0"/>
              <a:t>       В открытом для    </a:t>
            </a:r>
          </a:p>
          <a:p>
            <a:pPr algn="just"/>
            <a:r>
              <a:rPr lang="ru-RU" sz="2000" b="1" dirty="0"/>
              <a:t> </a:t>
            </a:r>
            <a:r>
              <a:rPr lang="ru-RU" sz="2000" b="1" dirty="0" smtClean="0"/>
              <a:t>     детей     доступе    </a:t>
            </a:r>
          </a:p>
          <a:p>
            <a:pPr algn="just"/>
            <a:r>
              <a:rPr lang="ru-RU" sz="2000" b="1" dirty="0"/>
              <a:t> </a:t>
            </a:r>
            <a:r>
              <a:rPr lang="ru-RU" sz="2000" b="1" dirty="0" smtClean="0"/>
              <a:t>  находятся  игрушки   </a:t>
            </a:r>
          </a:p>
          <a:p>
            <a:pPr algn="just"/>
            <a:r>
              <a:rPr lang="ru-RU" sz="2000" b="1" dirty="0"/>
              <a:t> </a:t>
            </a:r>
            <a:r>
              <a:rPr lang="ru-RU" sz="2000" b="1" dirty="0" smtClean="0"/>
              <a:t>  «бибабо»,   фигурки</a:t>
            </a:r>
            <a:endParaRPr lang="ru-RU" sz="2000" b="1" dirty="0"/>
          </a:p>
        </p:txBody>
      </p:sp>
      <p:sp>
        <p:nvSpPr>
          <p:cNvPr id="20" name="TextBox 19"/>
          <p:cNvSpPr txBox="1"/>
          <p:nvPr/>
        </p:nvSpPr>
        <p:spPr>
          <a:xfrm>
            <a:off x="3098083" y="5460316"/>
            <a:ext cx="5533005" cy="1015663"/>
          </a:xfrm>
          <a:prstGeom prst="rect">
            <a:avLst/>
          </a:prstGeom>
          <a:noFill/>
        </p:spPr>
        <p:txBody>
          <a:bodyPr wrap="square" rtlCol="0">
            <a:spAutoFit/>
          </a:bodyPr>
          <a:lstStyle/>
          <a:p>
            <a:pPr algn="just"/>
            <a:r>
              <a:rPr lang="ru-RU" sz="2000" b="1" dirty="0" smtClean="0"/>
              <a:t>набор массажных ковриков «</a:t>
            </a:r>
            <a:r>
              <a:rPr lang="ru-RU" sz="2000" b="1" dirty="0" err="1" smtClean="0"/>
              <a:t>Ортодонт</a:t>
            </a:r>
            <a:r>
              <a:rPr lang="ru-RU" sz="2000" b="1" dirty="0" smtClean="0"/>
              <a:t>»  для стимуляции работы мозга через нервные окончания стопы.</a:t>
            </a:r>
            <a:endParaRPr lang="ru-RU" sz="2000" dirty="0"/>
          </a:p>
        </p:txBody>
      </p:sp>
      <p:sp>
        <p:nvSpPr>
          <p:cNvPr id="21" name="TextBox 20"/>
          <p:cNvSpPr txBox="1"/>
          <p:nvPr/>
        </p:nvSpPr>
        <p:spPr>
          <a:xfrm>
            <a:off x="3089699" y="4510607"/>
            <a:ext cx="5541389" cy="1015663"/>
          </a:xfrm>
          <a:prstGeom prst="rect">
            <a:avLst/>
          </a:prstGeom>
          <a:noFill/>
        </p:spPr>
        <p:txBody>
          <a:bodyPr wrap="square" rtlCol="0">
            <a:spAutoFit/>
          </a:bodyPr>
          <a:lstStyle/>
          <a:p>
            <a:pPr algn="just"/>
            <a:r>
              <a:rPr lang="ru-RU" sz="2000" b="1" dirty="0"/>
              <a:t>различных животных, куколки, машинки, поезда,,  а также </a:t>
            </a:r>
            <a:r>
              <a:rPr lang="ru-RU" sz="2000" b="1" dirty="0" smtClean="0"/>
              <a:t>игры, игрушки для развития сенсорно-моторных навыков;</a:t>
            </a:r>
            <a:endParaRPr lang="ru-RU" sz="2000" dirty="0"/>
          </a:p>
        </p:txBody>
      </p:sp>
    </p:spTree>
    <p:extLst>
      <p:ext uri="{BB962C8B-B14F-4D97-AF65-F5344CB8AC3E}">
        <p14:creationId xmlns:p14="http://schemas.microsoft.com/office/powerpoint/2010/main" val="408655173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9552" y="0"/>
            <a:ext cx="7200800" cy="1440160"/>
          </a:xfrm>
        </p:spPr>
        <p:txBody>
          <a:bodyPr>
            <a:noAutofit/>
          </a:bodyPr>
          <a:lstStyle/>
          <a:p>
            <a:r>
              <a:rPr lang="ru-RU" sz="3200" b="1" dirty="0" smtClean="0"/>
              <a:t>ЗОНА  РЕЛАКСА  </a:t>
            </a:r>
            <a:br>
              <a:rPr lang="ru-RU" sz="3200" b="1" dirty="0" smtClean="0"/>
            </a:br>
            <a:r>
              <a:rPr lang="ru-RU" sz="3200" b="1" dirty="0" smtClean="0"/>
              <a:t>И  ИГРОВОГО СОПРОВОЖДЕНИЯ </a:t>
            </a:r>
            <a:endParaRPr lang="ru-RU" sz="3200" b="1" dirty="0"/>
          </a:p>
        </p:txBody>
      </p:sp>
      <p:pic>
        <p:nvPicPr>
          <p:cNvPr id="7" name="Объект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3040" y="1778551"/>
            <a:ext cx="1728192" cy="2304257"/>
          </a:xfrm>
          <a:prstGeom prst="rect">
            <a:avLst/>
          </a:prstGeom>
          <a:ln w="25400">
            <a:solidFill>
              <a:schemeClr val="accent1"/>
            </a:solidFill>
          </a:ln>
        </p:spPr>
      </p:pic>
      <p:sp>
        <p:nvSpPr>
          <p:cNvPr id="8" name="TextBox 7"/>
          <p:cNvSpPr txBox="1"/>
          <p:nvPr/>
        </p:nvSpPr>
        <p:spPr>
          <a:xfrm>
            <a:off x="1979712" y="1412776"/>
            <a:ext cx="6193692" cy="707886"/>
          </a:xfrm>
          <a:prstGeom prst="rect">
            <a:avLst/>
          </a:prstGeom>
          <a:noFill/>
        </p:spPr>
        <p:txBody>
          <a:bodyPr wrap="square" rtlCol="0">
            <a:spAutoFit/>
          </a:bodyPr>
          <a:lstStyle/>
          <a:p>
            <a:pPr algn="ctr"/>
            <a:r>
              <a:rPr lang="ru-RU" sz="2000" b="1" dirty="0" smtClean="0"/>
              <a:t>В зону психологической разгрузки входит световой песочный стол. </a:t>
            </a:r>
            <a:endParaRPr lang="ru-RU" sz="2000" b="1" dirty="0"/>
          </a:p>
        </p:txBody>
      </p:sp>
      <p:sp>
        <p:nvSpPr>
          <p:cNvPr id="9" name="TextBox 8"/>
          <p:cNvSpPr txBox="1"/>
          <p:nvPr/>
        </p:nvSpPr>
        <p:spPr>
          <a:xfrm>
            <a:off x="2950308" y="2117794"/>
            <a:ext cx="5642084" cy="2246769"/>
          </a:xfrm>
          <a:prstGeom prst="rect">
            <a:avLst/>
          </a:prstGeom>
          <a:noFill/>
        </p:spPr>
        <p:txBody>
          <a:bodyPr wrap="square" rtlCol="0">
            <a:spAutoFit/>
          </a:bodyPr>
          <a:lstStyle/>
          <a:p>
            <a:pPr algn="just"/>
            <a:r>
              <a:rPr lang="ru-RU" sz="2000" b="1" dirty="0" smtClean="0"/>
              <a:t>Столик  развивает сразу несколько навыков у ребёнка:  ребёнок получает новые тактильные ощущения, а это благоприятно для развития моторики рук,  у ребёнка  стимулируется воображение и мыслительные процессы. Происходит снятие агрессии</a:t>
            </a:r>
            <a:endParaRPr lang="ru-RU" sz="2000" b="1" dirty="0"/>
          </a:p>
        </p:txBody>
      </p:sp>
      <p:sp>
        <p:nvSpPr>
          <p:cNvPr id="10" name="TextBox 9"/>
          <p:cNvSpPr txBox="1"/>
          <p:nvPr/>
        </p:nvSpPr>
        <p:spPr>
          <a:xfrm>
            <a:off x="4788024" y="4364563"/>
            <a:ext cx="3767754" cy="1938992"/>
          </a:xfrm>
          <a:prstGeom prst="rect">
            <a:avLst/>
          </a:prstGeom>
          <a:noFill/>
        </p:spPr>
        <p:txBody>
          <a:bodyPr wrap="square" rtlCol="0">
            <a:spAutoFit/>
          </a:bodyPr>
          <a:lstStyle/>
          <a:p>
            <a:pPr algn="just"/>
            <a:r>
              <a:rPr lang="ru-RU" sz="2000" b="1" dirty="0" smtClean="0"/>
              <a:t>страхов ребёнка -  цветовая терапия успокаивает. Также при взаимодействии в группе,  развиваются коммуникативные навыки.</a:t>
            </a:r>
            <a:endParaRPr lang="ru-RU" sz="2000" b="1" dirty="0"/>
          </a:p>
        </p:txBody>
      </p:sp>
      <p:pic>
        <p:nvPicPr>
          <p:cNvPr id="13" name="Объект 12"/>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170887" y="4364563"/>
            <a:ext cx="2401113" cy="1800835"/>
          </a:xfrm>
          <a:ln w="25400">
            <a:solidFill>
              <a:schemeClr val="accent1"/>
            </a:solidFill>
          </a:ln>
        </p:spPr>
      </p:pic>
      <p:pic>
        <p:nvPicPr>
          <p:cNvPr id="14" name="Объект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3824" y="3930806"/>
            <a:ext cx="1656184" cy="2208246"/>
          </a:xfrm>
          <a:prstGeom prst="rect">
            <a:avLst/>
          </a:prstGeom>
          <a:ln w="25400">
            <a:solidFill>
              <a:schemeClr val="accent1"/>
            </a:solidFill>
          </a:ln>
        </p:spPr>
      </p:pic>
    </p:spTree>
    <p:extLst>
      <p:ext uri="{BB962C8B-B14F-4D97-AF65-F5344CB8AC3E}">
        <p14:creationId xmlns:p14="http://schemas.microsoft.com/office/powerpoint/2010/main" val="1754215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188640"/>
            <a:ext cx="8208912" cy="1224136"/>
          </a:xfrm>
        </p:spPr>
        <p:txBody>
          <a:bodyPr>
            <a:noAutofit/>
          </a:bodyPr>
          <a:lstStyle/>
          <a:p>
            <a:r>
              <a:rPr lang="ru-RU" sz="3200" b="1" dirty="0" smtClean="0"/>
              <a:t>ЗОНА  </a:t>
            </a:r>
            <a:br>
              <a:rPr lang="ru-RU" sz="3200" b="1" dirty="0" smtClean="0"/>
            </a:br>
            <a:r>
              <a:rPr lang="ru-RU" sz="3200" b="1" dirty="0" smtClean="0"/>
              <a:t>МЕТОДИЧЕСКОГО  СОПРОВОЖДЕНИЯ </a:t>
            </a:r>
            <a:endParaRPr lang="ru-RU" sz="3200" b="1" dirty="0"/>
          </a:p>
        </p:txBody>
      </p:sp>
      <p:pic>
        <p:nvPicPr>
          <p:cNvPr id="4" name="Объект 9"/>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9028" r="10009"/>
          <a:stretch/>
        </p:blipFill>
        <p:spPr>
          <a:xfrm>
            <a:off x="3923928" y="4437112"/>
            <a:ext cx="2469370" cy="1872208"/>
          </a:xfrm>
          <a:ln w="25400">
            <a:solidFill>
              <a:schemeClr val="bg2">
                <a:lumMod val="50000"/>
              </a:schemeClr>
            </a:solidFill>
          </a:ln>
        </p:spPr>
      </p:pic>
      <p:pic>
        <p:nvPicPr>
          <p:cNvPr id="6" name="Объект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7584" y="1753328"/>
            <a:ext cx="2513508" cy="3351344"/>
          </a:xfrm>
          <a:prstGeom prst="rect">
            <a:avLst/>
          </a:prstGeom>
          <a:ln w="25400">
            <a:solidFill>
              <a:schemeClr val="bg2">
                <a:lumMod val="50000"/>
              </a:schemeClr>
            </a:solidFill>
          </a:ln>
        </p:spPr>
      </p:pic>
      <p:pic>
        <p:nvPicPr>
          <p:cNvPr id="7" name="Объект 3"/>
          <p:cNvPicPr>
            <a:picLocks noChangeAspect="1"/>
          </p:cNvPicPr>
          <p:nvPr/>
        </p:nvPicPr>
        <p:blipFill rotWithShape="1">
          <a:blip r:embed="rId4" cstate="print">
            <a:extLst>
              <a:ext uri="{28A0092B-C50C-407E-A947-70E740481C1C}">
                <a14:useLocalDpi xmlns:a14="http://schemas.microsoft.com/office/drawing/2010/main" val="0"/>
              </a:ext>
            </a:extLst>
          </a:blip>
          <a:srcRect t="11945"/>
          <a:stretch/>
        </p:blipFill>
        <p:spPr>
          <a:xfrm>
            <a:off x="4355976" y="1605619"/>
            <a:ext cx="1778196" cy="2350045"/>
          </a:xfrm>
          <a:prstGeom prst="rect">
            <a:avLst/>
          </a:prstGeom>
          <a:ln w="25400">
            <a:solidFill>
              <a:schemeClr val="bg2">
                <a:lumMod val="50000"/>
              </a:schemeClr>
            </a:solidFill>
          </a:ln>
        </p:spPr>
      </p:pic>
      <p:pic>
        <p:nvPicPr>
          <p:cNvPr id="8" name="Объект 5"/>
          <p:cNvPicPr>
            <a:picLocks noChangeAspect="1"/>
          </p:cNvPicPr>
          <p:nvPr/>
        </p:nvPicPr>
        <p:blipFill rotWithShape="1">
          <a:blip r:embed="rId5">
            <a:extLst>
              <a:ext uri="{28A0092B-C50C-407E-A947-70E740481C1C}">
                <a14:useLocalDpi xmlns:a14="http://schemas.microsoft.com/office/drawing/2010/main" val="0"/>
              </a:ext>
            </a:extLst>
          </a:blip>
          <a:srcRect r="66544"/>
          <a:stretch/>
        </p:blipFill>
        <p:spPr>
          <a:xfrm>
            <a:off x="6660231" y="1597932"/>
            <a:ext cx="1964747" cy="4404489"/>
          </a:xfrm>
          <a:prstGeom prst="rect">
            <a:avLst/>
          </a:prstGeom>
        </p:spPr>
      </p:pic>
    </p:spTree>
    <p:extLst>
      <p:ext uri="{BB962C8B-B14F-4D97-AF65-F5344CB8AC3E}">
        <p14:creationId xmlns:p14="http://schemas.microsoft.com/office/powerpoint/2010/main" val="354217081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11560" y="548680"/>
            <a:ext cx="8208912" cy="1224136"/>
          </a:xfrm>
        </p:spPr>
        <p:txBody>
          <a:bodyPr>
            <a:noAutofit/>
          </a:bodyPr>
          <a:lstStyle/>
          <a:p>
            <a:r>
              <a:rPr lang="ru-RU" sz="3200" b="1" dirty="0" smtClean="0"/>
              <a:t>ЗОНА  </a:t>
            </a:r>
            <a:br>
              <a:rPr lang="ru-RU" sz="3200" b="1" dirty="0" smtClean="0"/>
            </a:br>
            <a:r>
              <a:rPr lang="ru-RU" sz="3200" b="1" dirty="0" smtClean="0"/>
              <a:t>МЕТОДИЧЕСКОГО  СОПРОВОЖДЕНИЯ </a:t>
            </a:r>
            <a:endParaRPr lang="ru-RU" sz="3200" b="1" dirty="0"/>
          </a:p>
        </p:txBody>
      </p:sp>
      <p:pic>
        <p:nvPicPr>
          <p:cNvPr id="7" name="Объект 6"/>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10207" b="7693"/>
          <a:stretch/>
        </p:blipFill>
        <p:spPr>
          <a:xfrm>
            <a:off x="6346875" y="4017910"/>
            <a:ext cx="2104206" cy="2303393"/>
          </a:xfrm>
          <a:ln w="25400">
            <a:solidFill>
              <a:schemeClr val="bg2">
                <a:lumMod val="50000"/>
              </a:schemeClr>
            </a:solidFill>
          </a:ln>
        </p:spPr>
      </p:pic>
      <p:pic>
        <p:nvPicPr>
          <p:cNvPr id="8" name="Объект 4"/>
          <p:cNvPicPr>
            <a:picLocks noChangeAspect="1"/>
          </p:cNvPicPr>
          <p:nvPr/>
        </p:nvPicPr>
        <p:blipFill rotWithShape="1">
          <a:blip r:embed="rId3" cstate="print">
            <a:extLst>
              <a:ext uri="{28A0092B-C50C-407E-A947-70E740481C1C}">
                <a14:useLocalDpi xmlns:a14="http://schemas.microsoft.com/office/drawing/2010/main" val="0"/>
              </a:ext>
            </a:extLst>
          </a:blip>
          <a:srcRect t="17592" b="5522"/>
          <a:stretch/>
        </p:blipFill>
        <p:spPr>
          <a:xfrm>
            <a:off x="719572" y="3815430"/>
            <a:ext cx="2160240" cy="2214588"/>
          </a:xfrm>
          <a:prstGeom prst="rect">
            <a:avLst/>
          </a:prstGeom>
          <a:ln w="25400">
            <a:solidFill>
              <a:schemeClr val="bg2">
                <a:lumMod val="50000"/>
              </a:schemeClr>
            </a:solidFill>
          </a:ln>
        </p:spPr>
      </p:pic>
      <p:pic>
        <p:nvPicPr>
          <p:cNvPr id="9" name="Объект 3"/>
          <p:cNvPicPr>
            <a:picLocks noChangeAspect="1"/>
          </p:cNvPicPr>
          <p:nvPr/>
        </p:nvPicPr>
        <p:blipFill rotWithShape="1">
          <a:blip r:embed="rId4" cstate="print">
            <a:extLst>
              <a:ext uri="{28A0092B-C50C-407E-A947-70E740481C1C}">
                <a14:useLocalDpi xmlns:a14="http://schemas.microsoft.com/office/drawing/2010/main" val="0"/>
              </a:ext>
            </a:extLst>
          </a:blip>
          <a:srcRect l="5112" t="8036" b="7258"/>
          <a:stretch/>
        </p:blipFill>
        <p:spPr>
          <a:xfrm>
            <a:off x="3220038" y="4509120"/>
            <a:ext cx="2703924" cy="1810331"/>
          </a:xfrm>
          <a:prstGeom prst="rect">
            <a:avLst/>
          </a:prstGeom>
          <a:ln w="25400">
            <a:solidFill>
              <a:schemeClr val="bg2">
                <a:lumMod val="50000"/>
              </a:schemeClr>
            </a:solidFill>
          </a:ln>
        </p:spPr>
      </p:pic>
      <p:sp>
        <p:nvSpPr>
          <p:cNvPr id="10" name="TextBox 9"/>
          <p:cNvSpPr txBox="1"/>
          <p:nvPr/>
        </p:nvSpPr>
        <p:spPr>
          <a:xfrm>
            <a:off x="611560" y="1988840"/>
            <a:ext cx="2376264" cy="1631216"/>
          </a:xfrm>
          <a:prstGeom prst="rect">
            <a:avLst/>
          </a:prstGeom>
          <a:noFill/>
        </p:spPr>
        <p:txBody>
          <a:bodyPr wrap="square" rtlCol="0">
            <a:spAutoFit/>
          </a:bodyPr>
          <a:lstStyle/>
          <a:p>
            <a:pPr algn="ctr"/>
            <a:r>
              <a:rPr lang="ru-RU" sz="2000" b="1" dirty="0" smtClean="0"/>
              <a:t>Комплект для развивающего обучения по возрастам  М.А. Жуковой</a:t>
            </a:r>
            <a:endParaRPr lang="ru-RU" sz="2000" b="1" dirty="0"/>
          </a:p>
        </p:txBody>
      </p:sp>
      <p:sp>
        <p:nvSpPr>
          <p:cNvPr id="11" name="TextBox 10"/>
          <p:cNvSpPr txBox="1"/>
          <p:nvPr/>
        </p:nvSpPr>
        <p:spPr>
          <a:xfrm>
            <a:off x="3527884" y="2613392"/>
            <a:ext cx="2088232" cy="1631216"/>
          </a:xfrm>
          <a:prstGeom prst="rect">
            <a:avLst/>
          </a:prstGeom>
          <a:noFill/>
        </p:spPr>
        <p:txBody>
          <a:bodyPr wrap="square" rtlCol="0">
            <a:spAutoFit/>
          </a:bodyPr>
          <a:lstStyle/>
          <a:p>
            <a:pPr algn="ctr"/>
            <a:r>
              <a:rPr lang="ru-RU" sz="2000" b="1" dirty="0" smtClean="0"/>
              <a:t>Комплект рабочих тетрадей «Школа дошколят»</a:t>
            </a:r>
            <a:endParaRPr lang="ru-RU" sz="2000" b="1" dirty="0"/>
          </a:p>
        </p:txBody>
      </p:sp>
      <p:sp>
        <p:nvSpPr>
          <p:cNvPr id="12" name="TextBox 11"/>
          <p:cNvSpPr txBox="1"/>
          <p:nvPr/>
        </p:nvSpPr>
        <p:spPr>
          <a:xfrm>
            <a:off x="6106616" y="1939356"/>
            <a:ext cx="2484286" cy="1938992"/>
          </a:xfrm>
          <a:prstGeom prst="rect">
            <a:avLst/>
          </a:prstGeom>
          <a:noFill/>
        </p:spPr>
        <p:txBody>
          <a:bodyPr wrap="square" rtlCol="0">
            <a:spAutoFit/>
          </a:bodyPr>
          <a:lstStyle/>
          <a:p>
            <a:pPr algn="ctr"/>
            <a:r>
              <a:rPr lang="ru-RU" sz="2000" b="1" dirty="0" smtClean="0"/>
              <a:t>Логопедические тетради У.М. Сидоровой.</a:t>
            </a:r>
          </a:p>
          <a:p>
            <a:pPr algn="ctr"/>
            <a:r>
              <a:rPr lang="ru-RU" sz="2000" b="1" dirty="0" smtClean="0"/>
              <a:t>Логопедические тетради Е.М. </a:t>
            </a:r>
            <a:r>
              <a:rPr lang="ru-RU" sz="2000" b="1" dirty="0" err="1" smtClean="0"/>
              <a:t>Косиновой</a:t>
            </a:r>
            <a:endParaRPr lang="ru-RU" sz="2000" b="1" dirty="0"/>
          </a:p>
        </p:txBody>
      </p:sp>
    </p:spTree>
    <p:extLst>
      <p:ext uri="{BB962C8B-B14F-4D97-AF65-F5344CB8AC3E}">
        <p14:creationId xmlns:p14="http://schemas.microsoft.com/office/powerpoint/2010/main" val="264429566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11560" y="548680"/>
            <a:ext cx="8208912" cy="1224136"/>
          </a:xfrm>
        </p:spPr>
        <p:txBody>
          <a:bodyPr>
            <a:noAutofit/>
          </a:bodyPr>
          <a:lstStyle/>
          <a:p>
            <a:r>
              <a:rPr lang="ru-RU" sz="3200" b="1" dirty="0" smtClean="0"/>
              <a:t>ЗОНА  </a:t>
            </a:r>
            <a:br>
              <a:rPr lang="ru-RU" sz="3200" b="1" dirty="0" smtClean="0"/>
            </a:br>
            <a:r>
              <a:rPr lang="ru-RU" sz="3200" b="1" dirty="0" smtClean="0"/>
              <a:t>МЕТОДИЧЕСКОГО  СОПРОВОЖДЕНИЯ </a:t>
            </a:r>
            <a:endParaRPr lang="ru-RU" sz="3200" b="1" dirty="0"/>
          </a:p>
        </p:txBody>
      </p:sp>
      <p:pic>
        <p:nvPicPr>
          <p:cNvPr id="7" name="Объект 6"/>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583928" y="4249171"/>
            <a:ext cx="2104206" cy="2071798"/>
          </a:xfrm>
          <a:ln w="25400">
            <a:solidFill>
              <a:schemeClr val="bg2">
                <a:lumMod val="50000"/>
              </a:schemeClr>
            </a:solidFill>
          </a:ln>
        </p:spPr>
      </p:pic>
      <p:pic>
        <p:nvPicPr>
          <p:cNvPr id="8" name="Объект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9572" y="4509120"/>
            <a:ext cx="2160240" cy="1794213"/>
          </a:xfrm>
          <a:prstGeom prst="rect">
            <a:avLst/>
          </a:prstGeom>
          <a:ln w="25400">
            <a:solidFill>
              <a:schemeClr val="bg2">
                <a:lumMod val="50000"/>
              </a:schemeClr>
            </a:solidFill>
          </a:ln>
        </p:spPr>
      </p:pic>
      <p:pic>
        <p:nvPicPr>
          <p:cNvPr id="9" name="Объект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68310" y="4498310"/>
            <a:ext cx="2031194" cy="1810331"/>
          </a:xfrm>
          <a:prstGeom prst="rect">
            <a:avLst/>
          </a:prstGeom>
          <a:ln w="25400">
            <a:solidFill>
              <a:schemeClr val="bg2">
                <a:lumMod val="50000"/>
              </a:schemeClr>
            </a:solidFill>
          </a:ln>
        </p:spPr>
      </p:pic>
      <p:sp>
        <p:nvSpPr>
          <p:cNvPr id="10" name="TextBox 9"/>
          <p:cNvSpPr txBox="1"/>
          <p:nvPr/>
        </p:nvSpPr>
        <p:spPr>
          <a:xfrm>
            <a:off x="611560" y="1988840"/>
            <a:ext cx="2376264" cy="2246769"/>
          </a:xfrm>
          <a:prstGeom prst="rect">
            <a:avLst/>
          </a:prstGeom>
          <a:noFill/>
        </p:spPr>
        <p:txBody>
          <a:bodyPr wrap="square" rtlCol="0">
            <a:spAutoFit/>
          </a:bodyPr>
          <a:lstStyle/>
          <a:p>
            <a:pPr algn="ctr"/>
            <a:r>
              <a:rPr lang="ru-RU" sz="2000" b="1" dirty="0" smtClean="0"/>
              <a:t>Комплекты и методики  для развития речи, по обучению чтению,  по обучению грамоте</a:t>
            </a:r>
            <a:endParaRPr lang="ru-RU" sz="2000" b="1" dirty="0"/>
          </a:p>
        </p:txBody>
      </p:sp>
      <p:sp>
        <p:nvSpPr>
          <p:cNvPr id="11" name="TextBox 10"/>
          <p:cNvSpPr txBox="1"/>
          <p:nvPr/>
        </p:nvSpPr>
        <p:spPr>
          <a:xfrm>
            <a:off x="5940152" y="2307234"/>
            <a:ext cx="2778242" cy="1938992"/>
          </a:xfrm>
          <a:prstGeom prst="rect">
            <a:avLst/>
          </a:prstGeom>
          <a:noFill/>
        </p:spPr>
        <p:txBody>
          <a:bodyPr wrap="square" rtlCol="0">
            <a:spAutoFit/>
          </a:bodyPr>
          <a:lstStyle/>
          <a:p>
            <a:pPr algn="ctr"/>
            <a:r>
              <a:rPr lang="ru-RU" sz="2000" b="1" dirty="0" smtClean="0"/>
              <a:t>Рабочие тетради </a:t>
            </a:r>
          </a:p>
          <a:p>
            <a:pPr algn="ctr"/>
            <a:r>
              <a:rPr lang="ru-RU" sz="2000" b="1" dirty="0"/>
              <a:t>п</a:t>
            </a:r>
            <a:r>
              <a:rPr lang="ru-RU" sz="2000" b="1" dirty="0" smtClean="0"/>
              <a:t>о формированию элементарных</a:t>
            </a:r>
          </a:p>
          <a:p>
            <a:pPr algn="ctr"/>
            <a:r>
              <a:rPr lang="ru-RU" sz="2000" b="1" dirty="0" smtClean="0"/>
              <a:t>простейших </a:t>
            </a:r>
          </a:p>
          <a:p>
            <a:pPr algn="ctr"/>
            <a:r>
              <a:rPr lang="ru-RU" sz="2000" b="1" dirty="0"/>
              <a:t>м</a:t>
            </a:r>
            <a:r>
              <a:rPr lang="ru-RU" sz="2000" b="1" dirty="0" smtClean="0"/>
              <a:t>атематических представлений</a:t>
            </a:r>
            <a:endParaRPr lang="ru-RU" sz="2000" b="1" dirty="0"/>
          </a:p>
        </p:txBody>
      </p:sp>
      <p:sp>
        <p:nvSpPr>
          <p:cNvPr id="12" name="TextBox 11"/>
          <p:cNvSpPr txBox="1"/>
          <p:nvPr/>
        </p:nvSpPr>
        <p:spPr>
          <a:xfrm>
            <a:off x="3203848" y="2591098"/>
            <a:ext cx="2484286" cy="1631216"/>
          </a:xfrm>
          <a:prstGeom prst="rect">
            <a:avLst/>
          </a:prstGeom>
          <a:noFill/>
        </p:spPr>
        <p:txBody>
          <a:bodyPr wrap="square" rtlCol="0">
            <a:spAutoFit/>
          </a:bodyPr>
          <a:lstStyle/>
          <a:p>
            <a:pPr algn="ctr"/>
            <a:r>
              <a:rPr lang="ru-RU" sz="2000" b="1" dirty="0" smtClean="0"/>
              <a:t>Методики по развитию речи и обучению  чтению</a:t>
            </a:r>
          </a:p>
          <a:p>
            <a:pPr algn="ctr"/>
            <a:endParaRPr lang="ru-RU" sz="2000" b="1" dirty="0"/>
          </a:p>
        </p:txBody>
      </p:sp>
    </p:spTree>
    <p:extLst>
      <p:ext uri="{BB962C8B-B14F-4D97-AF65-F5344CB8AC3E}">
        <p14:creationId xmlns:p14="http://schemas.microsoft.com/office/powerpoint/2010/main" val="74182585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75656" y="836712"/>
            <a:ext cx="5760640" cy="792088"/>
          </a:xfrm>
        </p:spPr>
        <p:txBody>
          <a:bodyPr>
            <a:noAutofit/>
          </a:bodyPr>
          <a:lstStyle/>
          <a:p>
            <a:r>
              <a:rPr lang="ru-RU" sz="3200" b="1" dirty="0" smtClean="0"/>
              <a:t/>
            </a:r>
            <a:br>
              <a:rPr lang="ru-RU" sz="3200" b="1" dirty="0" smtClean="0"/>
            </a:br>
            <a:r>
              <a:rPr lang="ru-RU" sz="3200" b="1" dirty="0" smtClean="0"/>
              <a:t>ИНФОРМАЦИОННАЯ ЗОНА </a:t>
            </a:r>
            <a:endParaRPr lang="ru-RU" sz="3200" b="1" dirty="0"/>
          </a:p>
        </p:txBody>
      </p:sp>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061976" y="1772816"/>
            <a:ext cx="4952267" cy="2520280"/>
          </a:xfrm>
          <a:ln w="25400">
            <a:solidFill>
              <a:schemeClr val="bg2">
                <a:lumMod val="50000"/>
              </a:schemeClr>
            </a:solidFill>
          </a:ln>
        </p:spPr>
      </p:pic>
      <p:pic>
        <p:nvPicPr>
          <p:cNvPr id="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69114" b="1"/>
          <a:stretch/>
        </p:blipFill>
        <p:spPr bwMode="auto">
          <a:xfrm>
            <a:off x="473877" y="4509120"/>
            <a:ext cx="8128467" cy="1853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5426734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11560" y="692696"/>
            <a:ext cx="5760640" cy="792088"/>
          </a:xfrm>
        </p:spPr>
        <p:txBody>
          <a:bodyPr>
            <a:noAutofit/>
          </a:bodyPr>
          <a:lstStyle/>
          <a:p>
            <a:r>
              <a:rPr lang="ru-RU" sz="3200" b="1" dirty="0" smtClean="0"/>
              <a:t/>
            </a:r>
            <a:br>
              <a:rPr lang="ru-RU" sz="3200" b="1" dirty="0" smtClean="0"/>
            </a:br>
            <a:r>
              <a:rPr lang="ru-RU" sz="3200" b="1" dirty="0" smtClean="0"/>
              <a:t>ИНФОРМАЦИОННАЯ ЗОНА </a:t>
            </a:r>
            <a:endParaRPr lang="ru-RU" sz="3200" b="1" dirty="0"/>
          </a:p>
        </p:txBody>
      </p:sp>
      <p:sp>
        <p:nvSpPr>
          <p:cNvPr id="3" name="TextBox 2"/>
          <p:cNvSpPr txBox="1"/>
          <p:nvPr/>
        </p:nvSpPr>
        <p:spPr>
          <a:xfrm>
            <a:off x="3400987" y="2116257"/>
            <a:ext cx="4932547" cy="1631216"/>
          </a:xfrm>
          <a:prstGeom prst="rect">
            <a:avLst/>
          </a:prstGeom>
          <a:noFill/>
        </p:spPr>
        <p:txBody>
          <a:bodyPr wrap="square" rtlCol="0">
            <a:spAutoFit/>
          </a:bodyPr>
          <a:lstStyle/>
          <a:p>
            <a:pPr algn="just"/>
            <a:r>
              <a:rPr lang="ru-RU" sz="2000" b="1" dirty="0" smtClean="0"/>
              <a:t>Зона информации содержит:  стенд с советами и консультациями педагога  для родителей,  стенд с информацией о графике работы кабинета.</a:t>
            </a:r>
            <a:endParaRPr lang="ru-RU" sz="2000" b="1" dirty="0"/>
          </a:p>
        </p:txBody>
      </p:sp>
      <p:pic>
        <p:nvPicPr>
          <p:cNvPr id="7" name="Объект 6"/>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52143" t="10992"/>
          <a:stretch/>
        </p:blipFill>
        <p:spPr>
          <a:xfrm>
            <a:off x="899592" y="2112457"/>
            <a:ext cx="2225940" cy="2106861"/>
          </a:xfrm>
          <a:ln w="25400">
            <a:solidFill>
              <a:schemeClr val="accent1"/>
            </a:solidFill>
          </a:ln>
        </p:spPr>
      </p:pic>
      <p:pic>
        <p:nvPicPr>
          <p:cNvPr id="8" name="Объект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64088" y="4005064"/>
            <a:ext cx="2736303" cy="2124954"/>
          </a:xfrm>
          <a:prstGeom prst="rect">
            <a:avLst/>
          </a:prstGeom>
          <a:ln w="25400">
            <a:solidFill>
              <a:schemeClr val="bg2">
                <a:lumMod val="50000"/>
              </a:schemeClr>
            </a:solidFill>
          </a:ln>
        </p:spPr>
      </p:pic>
    </p:spTree>
    <p:extLst>
      <p:ext uri="{BB962C8B-B14F-4D97-AF65-F5344CB8AC3E}">
        <p14:creationId xmlns:p14="http://schemas.microsoft.com/office/powerpoint/2010/main" val="227943621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9552" y="476672"/>
            <a:ext cx="7024744" cy="1143000"/>
          </a:xfrm>
        </p:spPr>
        <p:txBody>
          <a:bodyPr/>
          <a:lstStyle/>
          <a:p>
            <a:r>
              <a:rPr lang="ru-RU" b="1" dirty="0" smtClean="0"/>
              <a:t>ЗАКЛЮЧЕНИЕ</a:t>
            </a:r>
            <a:endParaRPr lang="ru-RU" b="1" dirty="0"/>
          </a:p>
        </p:txBody>
      </p:sp>
      <p:sp>
        <p:nvSpPr>
          <p:cNvPr id="3" name="TextBox 2"/>
          <p:cNvSpPr txBox="1"/>
          <p:nvPr/>
        </p:nvSpPr>
        <p:spPr>
          <a:xfrm>
            <a:off x="539552" y="1772816"/>
            <a:ext cx="7776864" cy="3970318"/>
          </a:xfrm>
          <a:prstGeom prst="rect">
            <a:avLst/>
          </a:prstGeom>
          <a:noFill/>
        </p:spPr>
        <p:txBody>
          <a:bodyPr wrap="square" rtlCol="0">
            <a:spAutoFit/>
          </a:bodyPr>
          <a:lstStyle/>
          <a:p>
            <a:pPr algn="just">
              <a:lnSpc>
                <a:spcPct val="150000"/>
              </a:lnSpc>
            </a:pPr>
            <a:r>
              <a:rPr lang="ru-RU" sz="2400" b="1" dirty="0" smtClean="0"/>
              <a:t>    Таким образом, кабинет сетевого консультационного пункта оснащён всем необходимым оборудованием и комплексом методического материала для диагностики, консультирования, психолог-педагогического сопровождения семей, имеющих детей с нарушением слуха, посещающих учреждение.</a:t>
            </a:r>
            <a:endParaRPr lang="ru-RU" sz="2400" b="1" dirty="0"/>
          </a:p>
        </p:txBody>
      </p:sp>
    </p:spTree>
    <p:extLst>
      <p:ext uri="{BB962C8B-B14F-4D97-AF65-F5344CB8AC3E}">
        <p14:creationId xmlns:p14="http://schemas.microsoft.com/office/powerpoint/2010/main" val="2190740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41296" y="630138"/>
            <a:ext cx="8208912" cy="5386090"/>
          </a:xfrm>
          <a:prstGeom prst="rect">
            <a:avLst/>
          </a:prstGeom>
          <a:noFill/>
        </p:spPr>
        <p:txBody>
          <a:bodyPr wrap="square" rtlCol="0">
            <a:spAutoFit/>
          </a:bodyPr>
          <a:lstStyle/>
          <a:p>
            <a:pPr algn="just"/>
            <a:r>
              <a:rPr lang="ru-RU" sz="2800" b="1" dirty="0" smtClean="0">
                <a:solidFill>
                  <a:srgbClr val="92D050"/>
                </a:solidFill>
              </a:rPr>
              <a:t>    </a:t>
            </a:r>
            <a:r>
              <a:rPr lang="ru-RU" sz="2800" b="1" u="sng" dirty="0" smtClean="0">
                <a:solidFill>
                  <a:srgbClr val="92D050"/>
                </a:solidFill>
              </a:rPr>
              <a:t>Основное назначение</a:t>
            </a:r>
            <a:r>
              <a:rPr lang="ru-RU" sz="2800" b="1" dirty="0" smtClean="0">
                <a:solidFill>
                  <a:srgbClr val="92D050"/>
                </a:solidFill>
              </a:rPr>
              <a:t> </a:t>
            </a:r>
            <a:r>
              <a:rPr lang="ru-RU" sz="2400" b="1" dirty="0" smtClean="0">
                <a:solidFill>
                  <a:srgbClr val="92D050"/>
                </a:solidFill>
              </a:rPr>
              <a:t>кабинета – это создание оптимальных условий для диагностики и коррекционного обучения детей дошкольного и младшего школьного возраста, имеющих нарушение слуха. </a:t>
            </a:r>
          </a:p>
          <a:p>
            <a:pPr algn="just"/>
            <a:endParaRPr lang="ru-RU" sz="2400" b="1" dirty="0" smtClean="0">
              <a:solidFill>
                <a:srgbClr val="92D050"/>
              </a:solidFill>
            </a:endParaRPr>
          </a:p>
          <a:p>
            <a:pPr algn="just"/>
            <a:r>
              <a:rPr lang="ru-RU" sz="2800" b="1" dirty="0">
                <a:solidFill>
                  <a:srgbClr val="92D050"/>
                </a:solidFill>
              </a:rPr>
              <a:t> </a:t>
            </a:r>
            <a:r>
              <a:rPr lang="ru-RU" sz="2800" b="1" dirty="0" smtClean="0">
                <a:solidFill>
                  <a:srgbClr val="92D050"/>
                </a:solidFill>
              </a:rPr>
              <a:t>  </a:t>
            </a:r>
            <a:r>
              <a:rPr lang="ru-RU" sz="2800" b="1" u="sng" dirty="0" smtClean="0">
                <a:solidFill>
                  <a:srgbClr val="92D050"/>
                </a:solidFill>
              </a:rPr>
              <a:t>Основные направления</a:t>
            </a:r>
            <a:r>
              <a:rPr lang="ru-RU" sz="2800" b="1" dirty="0" smtClean="0">
                <a:solidFill>
                  <a:srgbClr val="92D050"/>
                </a:solidFill>
              </a:rPr>
              <a:t> </a:t>
            </a:r>
            <a:r>
              <a:rPr lang="ru-RU" sz="2400" b="1" dirty="0" smtClean="0">
                <a:solidFill>
                  <a:srgbClr val="92D050"/>
                </a:solidFill>
              </a:rPr>
              <a:t>работы, проводимой в кабинете: </a:t>
            </a:r>
          </a:p>
          <a:p>
            <a:pPr marL="457200" indent="-457200" algn="just">
              <a:buFont typeface="Arial" pitchFamily="34" charset="0"/>
              <a:buChar char="•"/>
            </a:pPr>
            <a:r>
              <a:rPr lang="ru-RU" sz="2400" b="1" dirty="0" smtClean="0">
                <a:solidFill>
                  <a:srgbClr val="92D050"/>
                </a:solidFill>
              </a:rPr>
              <a:t>педагогическое обследование;</a:t>
            </a:r>
          </a:p>
          <a:p>
            <a:pPr marL="457200" indent="-457200" algn="just">
              <a:buFont typeface="Arial" pitchFamily="34" charset="0"/>
              <a:buChar char="•"/>
            </a:pPr>
            <a:r>
              <a:rPr lang="ru-RU" sz="2400" b="1" dirty="0">
                <a:solidFill>
                  <a:srgbClr val="92D050"/>
                </a:solidFill>
              </a:rPr>
              <a:t>с</a:t>
            </a:r>
            <a:r>
              <a:rPr lang="ru-RU" sz="2400" b="1" dirty="0" smtClean="0">
                <a:solidFill>
                  <a:srgbClr val="92D050"/>
                </a:solidFill>
              </a:rPr>
              <a:t>оставление индивидуальных </a:t>
            </a:r>
            <a:r>
              <a:rPr lang="ru-RU" sz="2400" b="1" dirty="0" smtClean="0">
                <a:solidFill>
                  <a:srgbClr val="92D050"/>
                </a:solidFill>
              </a:rPr>
              <a:t>образовательных маршрутов и </a:t>
            </a:r>
            <a:r>
              <a:rPr lang="ru-RU" sz="2400" b="1" dirty="0" smtClean="0">
                <a:solidFill>
                  <a:srgbClr val="92D050"/>
                </a:solidFill>
              </a:rPr>
              <a:t> </a:t>
            </a:r>
            <a:r>
              <a:rPr lang="ru-RU" sz="2400" b="1" dirty="0" smtClean="0">
                <a:solidFill>
                  <a:srgbClr val="92D050"/>
                </a:solidFill>
              </a:rPr>
              <a:t>планов работы;</a:t>
            </a:r>
          </a:p>
          <a:p>
            <a:pPr marL="457200" indent="-457200" algn="just">
              <a:buFont typeface="Arial" pitchFamily="34" charset="0"/>
              <a:buChar char="•"/>
            </a:pPr>
            <a:r>
              <a:rPr lang="ru-RU" sz="2400" b="1" dirty="0">
                <a:solidFill>
                  <a:srgbClr val="92D050"/>
                </a:solidFill>
              </a:rPr>
              <a:t>п</a:t>
            </a:r>
            <a:r>
              <a:rPr lang="ru-RU" sz="2400" b="1" dirty="0" smtClean="0">
                <a:solidFill>
                  <a:srgbClr val="92D050"/>
                </a:solidFill>
              </a:rPr>
              <a:t>роведение занятий;</a:t>
            </a:r>
          </a:p>
          <a:p>
            <a:pPr marL="457200" indent="-457200" algn="just">
              <a:buFont typeface="Arial" pitchFamily="34" charset="0"/>
              <a:buChar char="•"/>
            </a:pPr>
            <a:r>
              <a:rPr lang="ru-RU" sz="2400" b="1" dirty="0">
                <a:solidFill>
                  <a:srgbClr val="92D050"/>
                </a:solidFill>
              </a:rPr>
              <a:t>к</a:t>
            </a:r>
            <a:r>
              <a:rPr lang="ru-RU" sz="2400" b="1" dirty="0" smtClean="0">
                <a:solidFill>
                  <a:srgbClr val="92D050"/>
                </a:solidFill>
              </a:rPr>
              <a:t>онсультирование родителей;</a:t>
            </a:r>
          </a:p>
          <a:p>
            <a:pPr marL="457200" indent="-457200" algn="just">
              <a:buFont typeface="Arial" pitchFamily="34" charset="0"/>
              <a:buChar char="•"/>
            </a:pPr>
            <a:r>
              <a:rPr lang="ru-RU" sz="2400" b="1" dirty="0">
                <a:solidFill>
                  <a:srgbClr val="92D050"/>
                </a:solidFill>
              </a:rPr>
              <a:t>в</a:t>
            </a:r>
            <a:r>
              <a:rPr lang="ru-RU" sz="2400" b="1" dirty="0" smtClean="0">
                <a:solidFill>
                  <a:srgbClr val="92D050"/>
                </a:solidFill>
              </a:rPr>
              <a:t>едение документации.</a:t>
            </a:r>
          </a:p>
        </p:txBody>
      </p:sp>
    </p:spTree>
    <p:extLst>
      <p:ext uri="{BB962C8B-B14F-4D97-AF65-F5344CB8AC3E}">
        <p14:creationId xmlns:p14="http://schemas.microsoft.com/office/powerpoint/2010/main" val="245800870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9552" y="766732"/>
            <a:ext cx="8064896" cy="5324535"/>
          </a:xfrm>
          <a:prstGeom prst="rect">
            <a:avLst/>
          </a:prstGeom>
          <a:noFill/>
        </p:spPr>
        <p:txBody>
          <a:bodyPr wrap="square" rtlCol="0">
            <a:spAutoFit/>
          </a:bodyPr>
          <a:lstStyle/>
          <a:p>
            <a:pPr algn="just"/>
            <a:r>
              <a:rPr lang="ru-RU" sz="2800" b="1" u="sng" dirty="0" smtClean="0">
                <a:solidFill>
                  <a:schemeClr val="bg2">
                    <a:lumMod val="50000"/>
                  </a:schemeClr>
                </a:solidFill>
              </a:rPr>
              <a:t>Принципы: </a:t>
            </a:r>
          </a:p>
          <a:p>
            <a:pPr algn="just"/>
            <a:endParaRPr lang="ru-RU" sz="2400" b="1" u="sng" dirty="0" smtClean="0">
              <a:solidFill>
                <a:schemeClr val="bg2">
                  <a:lumMod val="50000"/>
                </a:schemeClr>
              </a:solidFill>
            </a:endParaRPr>
          </a:p>
          <a:p>
            <a:pPr marL="342900" indent="-342900" algn="just">
              <a:lnSpc>
                <a:spcPct val="150000"/>
              </a:lnSpc>
              <a:buFont typeface="Wingdings" pitchFamily="2" charset="2"/>
              <a:buChar char="§"/>
            </a:pPr>
            <a:r>
              <a:rPr lang="ru-RU" sz="2400" b="1" dirty="0" smtClean="0">
                <a:solidFill>
                  <a:schemeClr val="bg2">
                    <a:lumMod val="50000"/>
                  </a:schemeClr>
                </a:solidFill>
              </a:rPr>
              <a:t>дистанции;</a:t>
            </a:r>
          </a:p>
          <a:p>
            <a:pPr marL="342900" indent="-342900" algn="just">
              <a:lnSpc>
                <a:spcPct val="150000"/>
              </a:lnSpc>
              <a:buFont typeface="Wingdings" pitchFamily="2" charset="2"/>
              <a:buChar char="§"/>
            </a:pPr>
            <a:r>
              <a:rPr lang="ru-RU" sz="2400" b="1" dirty="0" smtClean="0">
                <a:solidFill>
                  <a:schemeClr val="bg2">
                    <a:lumMod val="50000"/>
                  </a:schemeClr>
                </a:solidFill>
              </a:rPr>
              <a:t>активности, самостоятельности, творчества;</a:t>
            </a:r>
          </a:p>
          <a:p>
            <a:pPr marL="342900" indent="-342900" algn="just">
              <a:lnSpc>
                <a:spcPct val="150000"/>
              </a:lnSpc>
              <a:buFont typeface="Wingdings" pitchFamily="2" charset="2"/>
              <a:buChar char="§"/>
            </a:pPr>
            <a:r>
              <a:rPr lang="ru-RU" sz="2400" b="1" dirty="0">
                <a:solidFill>
                  <a:schemeClr val="bg2">
                    <a:lumMod val="50000"/>
                  </a:schemeClr>
                </a:solidFill>
              </a:rPr>
              <a:t>д</a:t>
            </a:r>
            <a:r>
              <a:rPr lang="ru-RU" sz="2400" b="1" dirty="0" smtClean="0">
                <a:solidFill>
                  <a:schemeClr val="bg2">
                    <a:lumMod val="50000"/>
                  </a:schemeClr>
                </a:solidFill>
              </a:rPr>
              <a:t>инамичности </a:t>
            </a:r>
            <a:r>
              <a:rPr lang="ru-RU" sz="2400" b="1" u="sng" dirty="0" smtClean="0">
                <a:solidFill>
                  <a:schemeClr val="bg2">
                    <a:lumMod val="50000"/>
                  </a:schemeClr>
                </a:solidFill>
              </a:rPr>
              <a:t> </a:t>
            </a:r>
            <a:r>
              <a:rPr lang="ru-RU" sz="2400" b="1" dirty="0" smtClean="0">
                <a:solidFill>
                  <a:schemeClr val="bg2">
                    <a:lumMod val="50000"/>
                  </a:schemeClr>
                </a:solidFill>
              </a:rPr>
              <a:t>развивающей среды;</a:t>
            </a:r>
          </a:p>
          <a:p>
            <a:pPr marL="342900" indent="-342900" algn="just">
              <a:lnSpc>
                <a:spcPct val="150000"/>
              </a:lnSpc>
              <a:buFont typeface="Wingdings" pitchFamily="2" charset="2"/>
              <a:buChar char="§"/>
            </a:pPr>
            <a:r>
              <a:rPr lang="ru-RU" sz="2400" b="1" dirty="0">
                <a:solidFill>
                  <a:schemeClr val="bg2">
                    <a:lumMod val="50000"/>
                  </a:schemeClr>
                </a:solidFill>
              </a:rPr>
              <a:t>г</a:t>
            </a:r>
            <a:r>
              <a:rPr lang="ru-RU" sz="2400" b="1" dirty="0" smtClean="0">
                <a:solidFill>
                  <a:schemeClr val="bg2">
                    <a:lumMod val="50000"/>
                  </a:schemeClr>
                </a:solidFill>
              </a:rPr>
              <a:t>ибкого зонирования;</a:t>
            </a:r>
          </a:p>
          <a:p>
            <a:pPr marL="342900" indent="-342900" algn="just">
              <a:lnSpc>
                <a:spcPct val="150000"/>
              </a:lnSpc>
              <a:buFont typeface="Wingdings" pitchFamily="2" charset="2"/>
              <a:buChar char="§"/>
            </a:pPr>
            <a:r>
              <a:rPr lang="ru-RU" sz="2400" b="1" dirty="0">
                <a:solidFill>
                  <a:schemeClr val="bg2">
                    <a:lumMod val="50000"/>
                  </a:schemeClr>
                </a:solidFill>
              </a:rPr>
              <a:t>э</a:t>
            </a:r>
            <a:r>
              <a:rPr lang="ru-RU" sz="2400" b="1" dirty="0" smtClean="0">
                <a:solidFill>
                  <a:schemeClr val="bg2">
                    <a:lumMod val="50000"/>
                  </a:schemeClr>
                </a:solidFill>
              </a:rPr>
              <a:t>моциональности;</a:t>
            </a:r>
          </a:p>
          <a:p>
            <a:pPr marL="342900" indent="-342900" algn="just">
              <a:lnSpc>
                <a:spcPct val="150000"/>
              </a:lnSpc>
              <a:buFont typeface="Wingdings" pitchFamily="2" charset="2"/>
              <a:buChar char="§"/>
            </a:pPr>
            <a:r>
              <a:rPr lang="ru-RU" sz="2400" b="1" dirty="0">
                <a:solidFill>
                  <a:schemeClr val="bg2">
                    <a:lumMod val="50000"/>
                  </a:schemeClr>
                </a:solidFill>
              </a:rPr>
              <a:t>д</a:t>
            </a:r>
            <a:r>
              <a:rPr lang="ru-RU" sz="2400" b="1" dirty="0" smtClean="0">
                <a:solidFill>
                  <a:schemeClr val="bg2">
                    <a:lumMod val="50000"/>
                  </a:schemeClr>
                </a:solidFill>
              </a:rPr>
              <a:t>оступности;</a:t>
            </a:r>
          </a:p>
          <a:p>
            <a:pPr marL="342900" indent="-342900" algn="just">
              <a:lnSpc>
                <a:spcPct val="150000"/>
              </a:lnSpc>
              <a:buFont typeface="Wingdings" pitchFamily="2" charset="2"/>
              <a:buChar char="§"/>
            </a:pPr>
            <a:r>
              <a:rPr lang="ru-RU" sz="2400" b="1" dirty="0">
                <a:solidFill>
                  <a:schemeClr val="bg2">
                    <a:lumMod val="50000"/>
                  </a:schemeClr>
                </a:solidFill>
              </a:rPr>
              <a:t>с</a:t>
            </a:r>
            <a:r>
              <a:rPr lang="ru-RU" sz="2400" b="1" dirty="0" smtClean="0">
                <a:solidFill>
                  <a:schemeClr val="bg2">
                    <a:lumMod val="50000"/>
                  </a:schemeClr>
                </a:solidFill>
              </a:rPr>
              <a:t>очетания привычных и неординарных элементов в эстетической организации среды</a:t>
            </a:r>
            <a:r>
              <a:rPr lang="ru-RU" sz="2400" b="1" dirty="0" smtClean="0">
                <a:solidFill>
                  <a:schemeClr val="accent1"/>
                </a:solidFill>
              </a:rPr>
              <a:t>.</a:t>
            </a:r>
            <a:endParaRPr lang="ru-RU" sz="2400" b="1" dirty="0">
              <a:solidFill>
                <a:schemeClr val="accent1"/>
              </a:solidFill>
            </a:endParaRPr>
          </a:p>
        </p:txBody>
      </p:sp>
    </p:spTree>
    <p:extLst>
      <p:ext uri="{BB962C8B-B14F-4D97-AF65-F5344CB8AC3E}">
        <p14:creationId xmlns:p14="http://schemas.microsoft.com/office/powerpoint/2010/main" val="199721320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912311" y="684234"/>
            <a:ext cx="7319374" cy="5489531"/>
          </a:xfrm>
          <a:prstGeom prst="rect">
            <a:avLst/>
          </a:prstGeom>
          <a:noFill/>
          <a:ln w="73025" cmpd="sng">
            <a:solidFill>
              <a:schemeClr val="accent1"/>
            </a:solidFill>
          </a:ln>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716016" y="0"/>
            <a:ext cx="3384376" cy="584775"/>
          </a:xfrm>
          <a:prstGeom prst="rect">
            <a:avLst/>
          </a:prstGeom>
          <a:noFill/>
          <a:ln>
            <a:solidFill>
              <a:schemeClr val="accent1"/>
            </a:solidFill>
          </a:ln>
        </p:spPr>
        <p:txBody>
          <a:bodyPr wrap="square" rtlCol="0">
            <a:spAutoFit/>
          </a:bodyPr>
          <a:lstStyle/>
          <a:p>
            <a:pPr algn="ctr"/>
            <a:r>
              <a:rPr lang="ru-RU" sz="3200" b="1" dirty="0" smtClean="0">
                <a:solidFill>
                  <a:srgbClr val="92D050"/>
                </a:solidFill>
              </a:rPr>
              <a:t>ОБЩИЙ ВИД</a:t>
            </a:r>
            <a:endParaRPr lang="ru-RU" sz="3200" b="1" dirty="0">
              <a:solidFill>
                <a:srgbClr val="92D050"/>
              </a:solidFill>
            </a:endParaRPr>
          </a:p>
        </p:txBody>
      </p:sp>
    </p:spTree>
    <p:extLst>
      <p:ext uri="{BB962C8B-B14F-4D97-AF65-F5344CB8AC3E}">
        <p14:creationId xmlns:p14="http://schemas.microsoft.com/office/powerpoint/2010/main" val="347874575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5"/>
          <p:cNvSpPr>
            <a:spLocks noGrp="1"/>
          </p:cNvSpPr>
          <p:nvPr>
            <p:ph type="title"/>
          </p:nvPr>
        </p:nvSpPr>
        <p:spPr>
          <a:xfrm>
            <a:off x="755576" y="836712"/>
            <a:ext cx="5976664" cy="569248"/>
          </a:xfrm>
        </p:spPr>
        <p:txBody>
          <a:bodyPr>
            <a:noAutofit/>
          </a:bodyPr>
          <a:lstStyle/>
          <a:p>
            <a:pPr algn="ctr"/>
            <a:r>
              <a:rPr lang="ru-RU" sz="3200" b="1" dirty="0" smtClean="0"/>
              <a:t>ОСНАЩЕНИЕ</a:t>
            </a:r>
            <a:r>
              <a:rPr lang="en-US" sz="3200" b="1" dirty="0" smtClean="0"/>
              <a:t>     </a:t>
            </a:r>
            <a:r>
              <a:rPr lang="ru-RU" sz="3200" b="1" dirty="0" smtClean="0"/>
              <a:t> КАБИНЕТА</a:t>
            </a:r>
            <a:endParaRPr lang="ru-RU" sz="3200" b="1" dirty="0"/>
          </a:p>
        </p:txBody>
      </p:sp>
      <p:graphicFrame>
        <p:nvGraphicFramePr>
          <p:cNvPr id="8" name="Таблица 7"/>
          <p:cNvGraphicFramePr>
            <a:graphicFrameLocks noGrp="1"/>
          </p:cNvGraphicFramePr>
          <p:nvPr>
            <p:extLst>
              <p:ext uri="{D42A27DB-BD31-4B8C-83A1-F6EECF244321}">
                <p14:modId xmlns:p14="http://schemas.microsoft.com/office/powerpoint/2010/main" val="1826933985"/>
              </p:ext>
            </p:extLst>
          </p:nvPr>
        </p:nvGraphicFramePr>
        <p:xfrm>
          <a:off x="863588" y="1556792"/>
          <a:ext cx="7416824" cy="4663440"/>
        </p:xfrm>
        <a:graphic>
          <a:graphicData uri="http://schemas.openxmlformats.org/drawingml/2006/table">
            <a:tbl>
              <a:tblPr firstRow="1" bandRow="1">
                <a:tableStyleId>{5C22544A-7EE6-4342-B048-85BDC9FD1C3A}</a:tableStyleId>
              </a:tblPr>
              <a:tblGrid>
                <a:gridCol w="756084"/>
                <a:gridCol w="5256584"/>
                <a:gridCol w="1404156"/>
              </a:tblGrid>
              <a:tr h="370840">
                <a:tc>
                  <a:txBody>
                    <a:bodyPr/>
                    <a:lstStyle/>
                    <a:p>
                      <a:pPr algn="ctr"/>
                      <a:r>
                        <a:rPr lang="ru-RU" sz="2000" dirty="0" smtClean="0"/>
                        <a:t>№ п/п</a:t>
                      </a:r>
                      <a:endParaRPr lang="ru-RU" sz="2000" dirty="0"/>
                    </a:p>
                  </a:txBody>
                  <a:tcPr/>
                </a:tc>
                <a:tc>
                  <a:txBody>
                    <a:bodyPr/>
                    <a:lstStyle/>
                    <a:p>
                      <a:pPr algn="ctr"/>
                      <a:r>
                        <a:rPr lang="ru-RU" sz="2000" dirty="0" smtClean="0"/>
                        <a:t>Наименование</a:t>
                      </a:r>
                      <a:endParaRPr lang="ru-RU" sz="2000" dirty="0"/>
                    </a:p>
                  </a:txBody>
                  <a:tcPr/>
                </a:tc>
                <a:tc>
                  <a:txBody>
                    <a:bodyPr/>
                    <a:lstStyle/>
                    <a:p>
                      <a:pPr algn="ctr"/>
                      <a:r>
                        <a:rPr lang="ru-RU" sz="2000" dirty="0" smtClean="0"/>
                        <a:t>Количество</a:t>
                      </a:r>
                      <a:endParaRPr lang="ru-RU" sz="2000" dirty="0"/>
                    </a:p>
                  </a:txBody>
                  <a:tcPr/>
                </a:tc>
              </a:tr>
              <a:tr h="370840">
                <a:tc>
                  <a:txBody>
                    <a:bodyPr/>
                    <a:lstStyle/>
                    <a:p>
                      <a:pPr algn="ctr"/>
                      <a:r>
                        <a:rPr lang="ru-RU" sz="2000" b="1" dirty="0" smtClean="0"/>
                        <a:t>1</a:t>
                      </a:r>
                      <a:endParaRPr lang="ru-RU" sz="2000" b="1" dirty="0"/>
                    </a:p>
                  </a:txBody>
                  <a:tcPr/>
                </a:tc>
                <a:tc>
                  <a:txBody>
                    <a:bodyPr/>
                    <a:lstStyle/>
                    <a:p>
                      <a:pPr algn="l"/>
                      <a:r>
                        <a:rPr lang="ru-RU" sz="2000" b="1" dirty="0" smtClean="0"/>
                        <a:t>Рабочий</a:t>
                      </a:r>
                      <a:r>
                        <a:rPr lang="ru-RU" sz="2000" b="1" baseline="0" dirty="0" smtClean="0"/>
                        <a:t> стол педагога</a:t>
                      </a:r>
                      <a:endParaRPr lang="ru-RU" sz="2000" b="1" dirty="0"/>
                    </a:p>
                  </a:txBody>
                  <a:tcPr/>
                </a:tc>
                <a:tc>
                  <a:txBody>
                    <a:bodyPr/>
                    <a:lstStyle/>
                    <a:p>
                      <a:pPr algn="ctr"/>
                      <a:r>
                        <a:rPr lang="ru-RU" sz="2000" b="1" dirty="0" smtClean="0"/>
                        <a:t>1</a:t>
                      </a:r>
                      <a:endParaRPr lang="ru-RU" sz="2000" b="1" dirty="0"/>
                    </a:p>
                  </a:txBody>
                  <a:tcPr/>
                </a:tc>
              </a:tr>
              <a:tr h="370840">
                <a:tc>
                  <a:txBody>
                    <a:bodyPr/>
                    <a:lstStyle/>
                    <a:p>
                      <a:pPr algn="ctr"/>
                      <a:r>
                        <a:rPr lang="ru-RU" sz="2000" b="1" dirty="0" smtClean="0"/>
                        <a:t>2</a:t>
                      </a:r>
                      <a:endParaRPr lang="ru-RU" sz="2000" b="1" dirty="0"/>
                    </a:p>
                  </a:txBody>
                  <a:tcPr/>
                </a:tc>
                <a:tc>
                  <a:txBody>
                    <a:bodyPr/>
                    <a:lstStyle/>
                    <a:p>
                      <a:pPr algn="l"/>
                      <a:r>
                        <a:rPr lang="ru-RU" sz="2000" b="1" dirty="0" smtClean="0"/>
                        <a:t>Стул </a:t>
                      </a:r>
                      <a:endParaRPr lang="ru-RU" sz="2000" b="1" dirty="0"/>
                    </a:p>
                  </a:txBody>
                  <a:tcPr/>
                </a:tc>
                <a:tc>
                  <a:txBody>
                    <a:bodyPr/>
                    <a:lstStyle/>
                    <a:p>
                      <a:pPr algn="ctr"/>
                      <a:r>
                        <a:rPr lang="ru-RU" sz="2000" b="1" dirty="0" smtClean="0"/>
                        <a:t>2</a:t>
                      </a:r>
                      <a:endParaRPr lang="ru-RU" sz="2000" b="1" dirty="0"/>
                    </a:p>
                  </a:txBody>
                  <a:tcPr/>
                </a:tc>
              </a:tr>
              <a:tr h="370840">
                <a:tc>
                  <a:txBody>
                    <a:bodyPr/>
                    <a:lstStyle/>
                    <a:p>
                      <a:pPr algn="ctr"/>
                      <a:r>
                        <a:rPr lang="ru-RU" sz="2000" b="1" dirty="0" smtClean="0"/>
                        <a:t>3</a:t>
                      </a:r>
                      <a:endParaRPr lang="ru-RU" sz="2000" b="1" dirty="0"/>
                    </a:p>
                  </a:txBody>
                  <a:tcPr/>
                </a:tc>
                <a:tc>
                  <a:txBody>
                    <a:bodyPr/>
                    <a:lstStyle/>
                    <a:p>
                      <a:pPr algn="l"/>
                      <a:r>
                        <a:rPr lang="ru-RU" sz="2000" b="1" baseline="0" dirty="0" smtClean="0"/>
                        <a:t>Столы  детские</a:t>
                      </a:r>
                      <a:endParaRPr lang="ru-RU" sz="2000" b="1" dirty="0"/>
                    </a:p>
                  </a:txBody>
                  <a:tcPr/>
                </a:tc>
                <a:tc>
                  <a:txBody>
                    <a:bodyPr/>
                    <a:lstStyle/>
                    <a:p>
                      <a:pPr algn="ctr"/>
                      <a:r>
                        <a:rPr lang="ru-RU" sz="2000" b="1" dirty="0" smtClean="0"/>
                        <a:t>3</a:t>
                      </a:r>
                      <a:endParaRPr lang="ru-RU" sz="2000" b="1" dirty="0"/>
                    </a:p>
                  </a:txBody>
                  <a:tcPr/>
                </a:tc>
              </a:tr>
              <a:tr h="370840">
                <a:tc>
                  <a:txBody>
                    <a:bodyPr/>
                    <a:lstStyle/>
                    <a:p>
                      <a:pPr algn="ctr"/>
                      <a:r>
                        <a:rPr lang="ru-RU" sz="2000" b="1" dirty="0" smtClean="0"/>
                        <a:t>4</a:t>
                      </a:r>
                      <a:endParaRPr lang="ru-RU" sz="2000" b="1" dirty="0"/>
                    </a:p>
                  </a:txBody>
                  <a:tcPr/>
                </a:tc>
                <a:tc>
                  <a:txBody>
                    <a:bodyPr/>
                    <a:lstStyle/>
                    <a:p>
                      <a:pPr algn="l"/>
                      <a:r>
                        <a:rPr lang="ru-RU" sz="2000" b="1" dirty="0" smtClean="0"/>
                        <a:t>Стульчики детские </a:t>
                      </a:r>
                      <a:endParaRPr lang="ru-RU" sz="2000" b="1" dirty="0"/>
                    </a:p>
                  </a:txBody>
                  <a:tcPr/>
                </a:tc>
                <a:tc>
                  <a:txBody>
                    <a:bodyPr/>
                    <a:lstStyle/>
                    <a:p>
                      <a:pPr algn="ctr"/>
                      <a:r>
                        <a:rPr lang="ru-RU" sz="2000" b="1" dirty="0" smtClean="0"/>
                        <a:t>6</a:t>
                      </a:r>
                      <a:endParaRPr lang="ru-RU" sz="2000" b="1" dirty="0"/>
                    </a:p>
                  </a:txBody>
                  <a:tcPr/>
                </a:tc>
              </a:tr>
              <a:tr h="370840">
                <a:tc>
                  <a:txBody>
                    <a:bodyPr/>
                    <a:lstStyle/>
                    <a:p>
                      <a:pPr algn="ctr"/>
                      <a:r>
                        <a:rPr lang="ru-RU" sz="2000" b="1" dirty="0" smtClean="0"/>
                        <a:t>5</a:t>
                      </a:r>
                      <a:endParaRPr lang="ru-RU" sz="2000" b="1" dirty="0"/>
                    </a:p>
                  </a:txBody>
                  <a:tcPr/>
                </a:tc>
                <a:tc>
                  <a:txBody>
                    <a:bodyPr/>
                    <a:lstStyle/>
                    <a:p>
                      <a:pPr algn="l"/>
                      <a:r>
                        <a:rPr lang="ru-RU" sz="2000" b="1" dirty="0" smtClean="0"/>
                        <a:t>Тумбочка</a:t>
                      </a:r>
                      <a:endParaRPr lang="ru-RU" sz="2000" b="1" dirty="0"/>
                    </a:p>
                  </a:txBody>
                  <a:tcPr/>
                </a:tc>
                <a:tc>
                  <a:txBody>
                    <a:bodyPr/>
                    <a:lstStyle/>
                    <a:p>
                      <a:pPr algn="ctr"/>
                      <a:r>
                        <a:rPr lang="ru-RU" sz="2000" b="1" dirty="0" smtClean="0"/>
                        <a:t>1</a:t>
                      </a:r>
                      <a:endParaRPr lang="ru-RU" sz="2000" b="1" dirty="0"/>
                    </a:p>
                  </a:txBody>
                  <a:tcPr/>
                </a:tc>
              </a:tr>
              <a:tr h="370840">
                <a:tc>
                  <a:txBody>
                    <a:bodyPr/>
                    <a:lstStyle/>
                    <a:p>
                      <a:pPr algn="ctr"/>
                      <a:r>
                        <a:rPr lang="ru-RU" sz="2000" b="1" dirty="0" smtClean="0"/>
                        <a:t>6</a:t>
                      </a:r>
                      <a:endParaRPr lang="ru-RU" sz="2000" b="1" dirty="0"/>
                    </a:p>
                  </a:txBody>
                  <a:tcPr/>
                </a:tc>
                <a:tc>
                  <a:txBody>
                    <a:bodyPr/>
                    <a:lstStyle/>
                    <a:p>
                      <a:pPr algn="l"/>
                      <a:r>
                        <a:rPr lang="ru-RU" sz="2000" b="1" dirty="0" smtClean="0"/>
                        <a:t>Шкаф</a:t>
                      </a:r>
                      <a:r>
                        <a:rPr lang="ru-RU" sz="2000" b="1" baseline="0" dirty="0" smtClean="0"/>
                        <a:t> книжный</a:t>
                      </a:r>
                      <a:endParaRPr lang="ru-RU" sz="2000" b="1" dirty="0"/>
                    </a:p>
                  </a:txBody>
                  <a:tcPr/>
                </a:tc>
                <a:tc>
                  <a:txBody>
                    <a:bodyPr/>
                    <a:lstStyle/>
                    <a:p>
                      <a:pPr algn="ctr"/>
                      <a:r>
                        <a:rPr lang="ru-RU" sz="2000" b="1" dirty="0" smtClean="0"/>
                        <a:t>1</a:t>
                      </a:r>
                      <a:endParaRPr lang="ru-RU" sz="2000" b="1" dirty="0"/>
                    </a:p>
                  </a:txBody>
                  <a:tcPr/>
                </a:tc>
              </a:tr>
              <a:tr h="370840">
                <a:tc>
                  <a:txBody>
                    <a:bodyPr/>
                    <a:lstStyle/>
                    <a:p>
                      <a:pPr algn="ctr"/>
                      <a:r>
                        <a:rPr lang="ru-RU" sz="2000" b="1" dirty="0" smtClean="0"/>
                        <a:t>7</a:t>
                      </a:r>
                      <a:endParaRPr lang="ru-RU" sz="2000" b="1" dirty="0"/>
                    </a:p>
                  </a:txBody>
                  <a:tcPr/>
                </a:tc>
                <a:tc>
                  <a:txBody>
                    <a:bodyPr/>
                    <a:lstStyle/>
                    <a:p>
                      <a:pPr algn="l"/>
                      <a:r>
                        <a:rPr lang="ru-RU" sz="2000" b="1" dirty="0" smtClean="0"/>
                        <a:t>Полка</a:t>
                      </a:r>
                      <a:endParaRPr lang="ru-RU" sz="2000" b="1" dirty="0"/>
                    </a:p>
                  </a:txBody>
                  <a:tcPr/>
                </a:tc>
                <a:tc>
                  <a:txBody>
                    <a:bodyPr/>
                    <a:lstStyle/>
                    <a:p>
                      <a:pPr algn="ctr"/>
                      <a:r>
                        <a:rPr lang="ru-RU" sz="2000" b="1" dirty="0" smtClean="0"/>
                        <a:t>2</a:t>
                      </a:r>
                      <a:endParaRPr lang="ru-RU" sz="2000" b="1" dirty="0"/>
                    </a:p>
                  </a:txBody>
                  <a:tcPr/>
                </a:tc>
              </a:tr>
              <a:tr h="370840">
                <a:tc>
                  <a:txBody>
                    <a:bodyPr/>
                    <a:lstStyle/>
                    <a:p>
                      <a:pPr algn="ctr"/>
                      <a:r>
                        <a:rPr lang="ru-RU" sz="2000" b="1" dirty="0" smtClean="0"/>
                        <a:t>8</a:t>
                      </a:r>
                      <a:endParaRPr lang="ru-RU" sz="2000" b="1" dirty="0"/>
                    </a:p>
                  </a:txBody>
                  <a:tcPr/>
                </a:tc>
                <a:tc>
                  <a:txBody>
                    <a:bodyPr/>
                    <a:lstStyle/>
                    <a:p>
                      <a:pPr algn="l"/>
                      <a:r>
                        <a:rPr lang="ru-RU" sz="2000" b="1" dirty="0" smtClean="0"/>
                        <a:t>Зеркало настенное </a:t>
                      </a:r>
                      <a:endParaRPr lang="ru-RU" sz="2000" b="1" dirty="0"/>
                    </a:p>
                  </a:txBody>
                  <a:tcPr/>
                </a:tc>
                <a:tc>
                  <a:txBody>
                    <a:bodyPr/>
                    <a:lstStyle/>
                    <a:p>
                      <a:pPr algn="ctr"/>
                      <a:r>
                        <a:rPr lang="ru-RU" sz="2000" b="1" dirty="0" smtClean="0"/>
                        <a:t>1</a:t>
                      </a:r>
                      <a:endParaRPr lang="ru-RU" sz="2000" b="1" dirty="0"/>
                    </a:p>
                  </a:txBody>
                  <a:tcPr/>
                </a:tc>
              </a:tr>
              <a:tr h="370840">
                <a:tc>
                  <a:txBody>
                    <a:bodyPr/>
                    <a:lstStyle/>
                    <a:p>
                      <a:pPr algn="ctr"/>
                      <a:r>
                        <a:rPr lang="ru-RU" sz="2000" b="1" dirty="0" smtClean="0"/>
                        <a:t>9</a:t>
                      </a:r>
                      <a:endParaRPr lang="ru-RU" sz="2000" b="1" dirty="0"/>
                    </a:p>
                  </a:txBody>
                  <a:tcPr/>
                </a:tc>
                <a:tc>
                  <a:txBody>
                    <a:bodyPr/>
                    <a:lstStyle/>
                    <a:p>
                      <a:pPr algn="l"/>
                      <a:r>
                        <a:rPr lang="ru-RU" sz="2000" b="1" dirty="0" smtClean="0"/>
                        <a:t>Зеркало индивидуальное</a:t>
                      </a:r>
                      <a:r>
                        <a:rPr lang="ru-RU" sz="2000" b="1" baseline="0" dirty="0" smtClean="0"/>
                        <a:t> </a:t>
                      </a:r>
                      <a:endParaRPr lang="ru-RU" sz="2000" b="1" dirty="0"/>
                    </a:p>
                  </a:txBody>
                  <a:tcPr/>
                </a:tc>
                <a:tc>
                  <a:txBody>
                    <a:bodyPr/>
                    <a:lstStyle/>
                    <a:p>
                      <a:pPr algn="ctr"/>
                      <a:r>
                        <a:rPr lang="ru-RU" sz="2000" b="1" dirty="0" smtClean="0"/>
                        <a:t>6</a:t>
                      </a:r>
                      <a:endParaRPr lang="ru-RU" sz="2000" b="1" dirty="0"/>
                    </a:p>
                  </a:txBody>
                  <a:tcPr/>
                </a:tc>
              </a:tr>
              <a:tr h="370840">
                <a:tc>
                  <a:txBody>
                    <a:bodyPr/>
                    <a:lstStyle/>
                    <a:p>
                      <a:pPr algn="ctr"/>
                      <a:r>
                        <a:rPr lang="ru-RU" sz="2000" b="1" dirty="0" smtClean="0"/>
                        <a:t>10</a:t>
                      </a:r>
                      <a:endParaRPr lang="ru-RU" sz="2000" b="1" dirty="0"/>
                    </a:p>
                  </a:txBody>
                  <a:tcPr/>
                </a:tc>
                <a:tc>
                  <a:txBody>
                    <a:bodyPr/>
                    <a:lstStyle/>
                    <a:p>
                      <a:pPr algn="l"/>
                      <a:r>
                        <a:rPr lang="ru-RU" sz="2000" b="1" dirty="0" smtClean="0"/>
                        <a:t>Доска</a:t>
                      </a:r>
                      <a:endParaRPr lang="ru-RU" sz="2000" b="1" dirty="0"/>
                    </a:p>
                  </a:txBody>
                  <a:tcPr/>
                </a:tc>
                <a:tc>
                  <a:txBody>
                    <a:bodyPr/>
                    <a:lstStyle/>
                    <a:p>
                      <a:pPr algn="ctr"/>
                      <a:r>
                        <a:rPr lang="ru-RU" sz="2000" b="1" dirty="0" smtClean="0"/>
                        <a:t>1</a:t>
                      </a:r>
                      <a:endParaRPr lang="ru-RU" sz="2000" b="1" dirty="0"/>
                    </a:p>
                  </a:txBody>
                  <a:tcPr/>
                </a:tc>
              </a:tr>
            </a:tbl>
          </a:graphicData>
        </a:graphic>
      </p:graphicFrame>
    </p:spTree>
    <p:extLst>
      <p:ext uri="{BB962C8B-B14F-4D97-AF65-F5344CB8AC3E}">
        <p14:creationId xmlns:p14="http://schemas.microsoft.com/office/powerpoint/2010/main" val="281258973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Таблица 5"/>
          <p:cNvGraphicFramePr>
            <a:graphicFrameLocks noGrp="1"/>
          </p:cNvGraphicFramePr>
          <p:nvPr>
            <p:extLst>
              <p:ext uri="{D42A27DB-BD31-4B8C-83A1-F6EECF244321}">
                <p14:modId xmlns:p14="http://schemas.microsoft.com/office/powerpoint/2010/main" val="1639949657"/>
              </p:ext>
            </p:extLst>
          </p:nvPr>
        </p:nvGraphicFramePr>
        <p:xfrm>
          <a:off x="863588" y="507876"/>
          <a:ext cx="7416824" cy="5842248"/>
        </p:xfrm>
        <a:graphic>
          <a:graphicData uri="http://schemas.openxmlformats.org/drawingml/2006/table">
            <a:tbl>
              <a:tblPr firstRow="1" bandRow="1">
                <a:tableStyleId>{5C22544A-7EE6-4342-B048-85BDC9FD1C3A}</a:tableStyleId>
              </a:tblPr>
              <a:tblGrid>
                <a:gridCol w="756084"/>
                <a:gridCol w="5256584"/>
                <a:gridCol w="1404156"/>
              </a:tblGrid>
              <a:tr h="370840">
                <a:tc>
                  <a:txBody>
                    <a:bodyPr/>
                    <a:lstStyle/>
                    <a:p>
                      <a:pPr algn="ctr"/>
                      <a:r>
                        <a:rPr lang="ru-RU" sz="2000" dirty="0" smtClean="0"/>
                        <a:t>№ п/п</a:t>
                      </a:r>
                      <a:endParaRPr lang="ru-RU" sz="2000" dirty="0"/>
                    </a:p>
                  </a:txBody>
                  <a:tcPr/>
                </a:tc>
                <a:tc>
                  <a:txBody>
                    <a:bodyPr/>
                    <a:lstStyle/>
                    <a:p>
                      <a:pPr algn="ctr"/>
                      <a:r>
                        <a:rPr lang="ru-RU" sz="2000" dirty="0" smtClean="0"/>
                        <a:t>Наименование</a:t>
                      </a:r>
                      <a:endParaRPr lang="ru-RU" sz="2000" dirty="0"/>
                    </a:p>
                  </a:txBody>
                  <a:tcPr/>
                </a:tc>
                <a:tc>
                  <a:txBody>
                    <a:bodyPr/>
                    <a:lstStyle/>
                    <a:p>
                      <a:pPr algn="ctr"/>
                      <a:r>
                        <a:rPr lang="ru-RU" sz="2000" dirty="0" smtClean="0"/>
                        <a:t>Количество</a:t>
                      </a:r>
                      <a:endParaRPr lang="ru-RU" sz="2000" dirty="0"/>
                    </a:p>
                  </a:txBody>
                  <a:tcPr/>
                </a:tc>
              </a:tr>
              <a:tr h="370840">
                <a:tc>
                  <a:txBody>
                    <a:bodyPr/>
                    <a:lstStyle/>
                    <a:p>
                      <a:pPr algn="ctr"/>
                      <a:r>
                        <a:rPr lang="ru-RU" sz="2000" b="1" dirty="0" smtClean="0"/>
                        <a:t>11</a:t>
                      </a:r>
                      <a:endParaRPr lang="ru-RU" sz="2000" b="1"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800" b="1" kern="1200" dirty="0" smtClean="0">
                          <a:solidFill>
                            <a:schemeClr val="dk1"/>
                          </a:solidFill>
                          <a:effectLst/>
                          <a:latin typeface="+mn-lt"/>
                          <a:ea typeface="+mn-ea"/>
                          <a:cs typeface="+mn-cs"/>
                        </a:rPr>
                        <a:t>Интерактивная</a:t>
                      </a:r>
                      <a:r>
                        <a:rPr lang="ru-RU" sz="1800" b="1" kern="1200" baseline="0" dirty="0" smtClean="0">
                          <a:solidFill>
                            <a:schemeClr val="dk1"/>
                          </a:solidFill>
                          <a:effectLst/>
                          <a:latin typeface="+mn-lt"/>
                          <a:ea typeface="+mn-ea"/>
                          <a:cs typeface="+mn-cs"/>
                        </a:rPr>
                        <a:t> панель 32 дюйма «</a:t>
                      </a:r>
                      <a:r>
                        <a:rPr lang="en-US" sz="1800" b="1" kern="1200" baseline="0" dirty="0" smtClean="0">
                          <a:solidFill>
                            <a:schemeClr val="dk1"/>
                          </a:solidFill>
                          <a:effectLst/>
                          <a:latin typeface="+mn-lt"/>
                          <a:ea typeface="+mn-ea"/>
                          <a:cs typeface="+mn-cs"/>
                        </a:rPr>
                        <a:t>New Touch 32</a:t>
                      </a:r>
                      <a:r>
                        <a:rPr lang="ru-RU" sz="1800" b="1" kern="1200" baseline="0" dirty="0" smtClean="0">
                          <a:solidFill>
                            <a:schemeClr val="dk1"/>
                          </a:solidFill>
                          <a:effectLst/>
                          <a:latin typeface="+mn-lt"/>
                          <a:ea typeface="+mn-ea"/>
                          <a:cs typeface="+mn-cs"/>
                        </a:rPr>
                        <a:t>»</a:t>
                      </a:r>
                      <a:endParaRPr lang="ru-RU" sz="2000" dirty="0" smtClean="0">
                        <a:effectLst/>
                      </a:endParaRPr>
                    </a:p>
                  </a:txBody>
                  <a:tcPr/>
                </a:tc>
                <a:tc>
                  <a:txBody>
                    <a:bodyPr/>
                    <a:lstStyle/>
                    <a:p>
                      <a:pPr algn="ctr"/>
                      <a:r>
                        <a:rPr lang="ru-RU" sz="2000" b="1" dirty="0" smtClean="0"/>
                        <a:t>1</a:t>
                      </a:r>
                      <a:endParaRPr lang="ru-RU" sz="2000" b="1" dirty="0"/>
                    </a:p>
                  </a:txBody>
                  <a:tcPr/>
                </a:tc>
              </a:tr>
              <a:tr h="370840">
                <a:tc>
                  <a:txBody>
                    <a:bodyPr/>
                    <a:lstStyle/>
                    <a:p>
                      <a:pPr algn="ctr"/>
                      <a:r>
                        <a:rPr lang="ru-RU" sz="2000" b="1" dirty="0" smtClean="0"/>
                        <a:t>12</a:t>
                      </a:r>
                      <a:endParaRPr lang="ru-RU" sz="2000" b="1" dirty="0"/>
                    </a:p>
                  </a:txBody>
                  <a:tcPr/>
                </a:tc>
                <a:tc>
                  <a:txBody>
                    <a:bodyPr/>
                    <a:lstStyle/>
                    <a:p>
                      <a:pPr algn="l"/>
                      <a:r>
                        <a:rPr lang="ru-RU" sz="1800" b="1" kern="1200" dirty="0" smtClean="0">
                          <a:solidFill>
                            <a:schemeClr val="dk1"/>
                          </a:solidFill>
                          <a:effectLst/>
                          <a:latin typeface="+mn-lt"/>
                          <a:ea typeface="+mn-ea"/>
                          <a:cs typeface="+mn-cs"/>
                        </a:rPr>
                        <a:t>Интерактивный стол </a:t>
                      </a:r>
                      <a:r>
                        <a:rPr lang="en-US" sz="1800" b="1" kern="1200" baseline="0" dirty="0" smtClean="0">
                          <a:solidFill>
                            <a:schemeClr val="dk1"/>
                          </a:solidFill>
                          <a:effectLst/>
                          <a:latin typeface="+mn-lt"/>
                          <a:ea typeface="+mn-ea"/>
                          <a:cs typeface="+mn-cs"/>
                        </a:rPr>
                        <a:t>  </a:t>
                      </a:r>
                      <a:r>
                        <a:rPr lang="ru-RU" sz="1800" b="1" kern="1200" baseline="0" dirty="0" smtClean="0">
                          <a:solidFill>
                            <a:schemeClr val="dk1"/>
                          </a:solidFill>
                          <a:effectLst/>
                          <a:latin typeface="+mn-lt"/>
                          <a:ea typeface="+mn-ea"/>
                          <a:cs typeface="+mn-cs"/>
                        </a:rPr>
                        <a:t>«</a:t>
                      </a:r>
                      <a:r>
                        <a:rPr lang="en-US" sz="1800" b="1" kern="1200" baseline="0" dirty="0" smtClean="0">
                          <a:solidFill>
                            <a:schemeClr val="dk1"/>
                          </a:solidFill>
                          <a:effectLst/>
                          <a:latin typeface="+mn-lt"/>
                          <a:ea typeface="+mn-ea"/>
                          <a:cs typeface="+mn-cs"/>
                        </a:rPr>
                        <a:t>Kids</a:t>
                      </a:r>
                      <a:r>
                        <a:rPr lang="ru-RU" sz="1800" b="1" kern="1200" baseline="0" dirty="0" smtClean="0">
                          <a:solidFill>
                            <a:schemeClr val="dk1"/>
                          </a:solidFill>
                          <a:effectLst/>
                          <a:latin typeface="+mn-lt"/>
                          <a:ea typeface="+mn-ea"/>
                          <a:cs typeface="+mn-cs"/>
                        </a:rPr>
                        <a:t> </a:t>
                      </a:r>
                      <a:r>
                        <a:rPr lang="en-US" sz="1800" b="1" kern="1200" baseline="0" dirty="0" smtClean="0">
                          <a:solidFill>
                            <a:schemeClr val="dk1"/>
                          </a:solidFill>
                          <a:effectLst/>
                          <a:latin typeface="+mn-lt"/>
                          <a:ea typeface="+mn-ea"/>
                          <a:cs typeface="+mn-cs"/>
                        </a:rPr>
                        <a:t>Table 23</a:t>
                      </a:r>
                      <a:r>
                        <a:rPr lang="ru-RU" sz="1800" b="1" kern="1200" baseline="0" dirty="0" smtClean="0">
                          <a:solidFill>
                            <a:schemeClr val="dk1"/>
                          </a:solidFill>
                          <a:effectLst/>
                          <a:latin typeface="+mn-lt"/>
                          <a:ea typeface="+mn-ea"/>
                          <a:cs typeface="+mn-cs"/>
                        </a:rPr>
                        <a:t>» </a:t>
                      </a:r>
                      <a:endParaRPr lang="ru-RU" sz="2000" b="1" dirty="0"/>
                    </a:p>
                  </a:txBody>
                  <a:tcPr/>
                </a:tc>
                <a:tc>
                  <a:txBody>
                    <a:bodyPr/>
                    <a:lstStyle/>
                    <a:p>
                      <a:pPr algn="ctr"/>
                      <a:r>
                        <a:rPr lang="ru-RU" sz="2000" b="1" dirty="0" smtClean="0"/>
                        <a:t>1</a:t>
                      </a:r>
                      <a:endParaRPr lang="ru-RU" sz="2000" b="1" dirty="0"/>
                    </a:p>
                  </a:txBody>
                  <a:tcPr/>
                </a:tc>
              </a:tr>
              <a:tr h="370840">
                <a:tc>
                  <a:txBody>
                    <a:bodyPr/>
                    <a:lstStyle/>
                    <a:p>
                      <a:pPr algn="ctr"/>
                      <a:r>
                        <a:rPr lang="en-US" sz="2000" b="1" dirty="0" smtClean="0"/>
                        <a:t>1</a:t>
                      </a:r>
                      <a:r>
                        <a:rPr lang="ru-RU" sz="2000" b="1" dirty="0" smtClean="0"/>
                        <a:t>3</a:t>
                      </a:r>
                      <a:endParaRPr lang="ru-RU" sz="2000" b="1" dirty="0"/>
                    </a:p>
                  </a:txBody>
                  <a:tcPr/>
                </a:tc>
                <a:tc>
                  <a:txBody>
                    <a:bodyPr/>
                    <a:lstStyle/>
                    <a:p>
                      <a:pPr algn="l"/>
                      <a:r>
                        <a:rPr lang="ru-RU" sz="2000" b="1" dirty="0" smtClean="0"/>
                        <a:t>Звуковой</a:t>
                      </a:r>
                      <a:r>
                        <a:rPr lang="ru-RU" sz="2000" b="1" baseline="0" dirty="0" smtClean="0"/>
                        <a:t> плакат</a:t>
                      </a:r>
                      <a:endParaRPr lang="ru-RU" sz="2000" b="1" dirty="0"/>
                    </a:p>
                  </a:txBody>
                  <a:tcPr/>
                </a:tc>
                <a:tc>
                  <a:txBody>
                    <a:bodyPr/>
                    <a:lstStyle/>
                    <a:p>
                      <a:pPr algn="ctr"/>
                      <a:r>
                        <a:rPr lang="ru-RU" sz="2000" b="1" dirty="0" smtClean="0"/>
                        <a:t>1</a:t>
                      </a:r>
                      <a:endParaRPr lang="ru-RU" sz="2000" b="1" dirty="0"/>
                    </a:p>
                  </a:txBody>
                  <a:tcPr/>
                </a:tc>
              </a:tr>
              <a:tr h="370840">
                <a:tc>
                  <a:txBody>
                    <a:bodyPr/>
                    <a:lstStyle/>
                    <a:p>
                      <a:pPr algn="ctr"/>
                      <a:r>
                        <a:rPr lang="en-US" sz="2000" b="1" dirty="0" smtClean="0"/>
                        <a:t>1</a:t>
                      </a:r>
                      <a:r>
                        <a:rPr lang="ru-RU" sz="2000" b="1" dirty="0" smtClean="0"/>
                        <a:t>4</a:t>
                      </a:r>
                      <a:endParaRPr lang="ru-RU" sz="2000" b="1" dirty="0"/>
                    </a:p>
                  </a:txBody>
                  <a:tcPr/>
                </a:tc>
                <a:tc>
                  <a:txBody>
                    <a:bodyPr/>
                    <a:lstStyle/>
                    <a:p>
                      <a:pPr algn="l"/>
                      <a:r>
                        <a:rPr lang="ru-RU" sz="2000" b="1" baseline="0" dirty="0" smtClean="0"/>
                        <a:t>Логопедический тренажёр «</a:t>
                      </a:r>
                      <a:r>
                        <a:rPr lang="ru-RU" sz="2000" b="1" baseline="0" dirty="0" err="1" smtClean="0"/>
                        <a:t>Дельфа</a:t>
                      </a:r>
                      <a:r>
                        <a:rPr lang="ru-RU" sz="2000" b="1" baseline="0" dirty="0" smtClean="0"/>
                        <a:t> -142.1»</a:t>
                      </a:r>
                      <a:endParaRPr lang="ru-RU" sz="2000" b="1" dirty="0"/>
                    </a:p>
                  </a:txBody>
                  <a:tcPr/>
                </a:tc>
                <a:tc>
                  <a:txBody>
                    <a:bodyPr/>
                    <a:lstStyle/>
                    <a:p>
                      <a:pPr algn="ctr"/>
                      <a:r>
                        <a:rPr lang="ru-RU" sz="2000" b="1" dirty="0" smtClean="0"/>
                        <a:t>1</a:t>
                      </a:r>
                      <a:endParaRPr lang="ru-RU" sz="2000" b="1" dirty="0"/>
                    </a:p>
                  </a:txBody>
                  <a:tcPr/>
                </a:tc>
              </a:tr>
              <a:tr h="721608">
                <a:tc>
                  <a:txBody>
                    <a:bodyPr/>
                    <a:lstStyle/>
                    <a:p>
                      <a:pPr algn="ctr"/>
                      <a:r>
                        <a:rPr lang="en-US" sz="2000" b="1" dirty="0" smtClean="0"/>
                        <a:t>1</a:t>
                      </a:r>
                      <a:r>
                        <a:rPr lang="ru-RU" sz="2000" b="1" dirty="0" smtClean="0"/>
                        <a:t>5</a:t>
                      </a:r>
                      <a:endParaRPr lang="ru-RU" sz="2000" b="1" dirty="0"/>
                    </a:p>
                  </a:txBody>
                  <a:tcPr/>
                </a:tc>
                <a:tc>
                  <a:txBody>
                    <a:bodyPr/>
                    <a:lstStyle/>
                    <a:p>
                      <a:pPr algn="l"/>
                      <a:r>
                        <a:rPr lang="ru-RU" sz="2000" b="1" dirty="0" smtClean="0"/>
                        <a:t>Мультисенсорный</a:t>
                      </a:r>
                      <a:r>
                        <a:rPr lang="ru-RU" sz="2000" b="1" baseline="0" dirty="0" smtClean="0"/>
                        <a:t> речевой тренажёр «</a:t>
                      </a:r>
                      <a:r>
                        <a:rPr lang="ru-RU" sz="2000" b="1" baseline="0" dirty="0" err="1" smtClean="0"/>
                        <a:t>Интон</a:t>
                      </a:r>
                      <a:r>
                        <a:rPr lang="ru-RU" sz="2000" b="1" baseline="0" dirty="0" smtClean="0"/>
                        <a:t> – М»</a:t>
                      </a:r>
                      <a:endParaRPr lang="ru-RU" sz="2000" b="1" dirty="0"/>
                    </a:p>
                  </a:txBody>
                  <a:tcPr/>
                </a:tc>
                <a:tc>
                  <a:txBody>
                    <a:bodyPr/>
                    <a:lstStyle/>
                    <a:p>
                      <a:pPr algn="ctr"/>
                      <a:r>
                        <a:rPr lang="ru-RU" sz="2000" b="1" dirty="0" smtClean="0"/>
                        <a:t>1</a:t>
                      </a:r>
                      <a:endParaRPr lang="ru-RU" sz="2000" b="1" dirty="0"/>
                    </a:p>
                  </a:txBody>
                  <a:tcPr/>
                </a:tc>
              </a:tr>
              <a:tr h="370840">
                <a:tc>
                  <a:txBody>
                    <a:bodyPr/>
                    <a:lstStyle/>
                    <a:p>
                      <a:pPr algn="ctr"/>
                      <a:r>
                        <a:rPr lang="en-US" sz="2000" b="1" dirty="0" smtClean="0"/>
                        <a:t>1</a:t>
                      </a:r>
                      <a:r>
                        <a:rPr lang="ru-RU" sz="2000" b="1" dirty="0" smtClean="0"/>
                        <a:t>6</a:t>
                      </a:r>
                      <a:endParaRPr lang="ru-RU" sz="2000" b="1" dirty="0"/>
                    </a:p>
                  </a:txBody>
                  <a:tcPr/>
                </a:tc>
                <a:tc>
                  <a:txBody>
                    <a:bodyPr/>
                    <a:lstStyle/>
                    <a:p>
                      <a:pPr algn="l"/>
                      <a:r>
                        <a:rPr lang="ru-RU" sz="2000" b="1" dirty="0" smtClean="0"/>
                        <a:t>Световой</a:t>
                      </a:r>
                      <a:r>
                        <a:rPr lang="ru-RU" sz="2000" b="1" baseline="0" dirty="0" smtClean="0"/>
                        <a:t> песочный стол.</a:t>
                      </a:r>
                      <a:endParaRPr lang="ru-RU" sz="2000" b="1" dirty="0"/>
                    </a:p>
                  </a:txBody>
                  <a:tcPr/>
                </a:tc>
                <a:tc>
                  <a:txBody>
                    <a:bodyPr/>
                    <a:lstStyle/>
                    <a:p>
                      <a:pPr algn="ctr"/>
                      <a:r>
                        <a:rPr lang="ru-RU" sz="2000" b="1" dirty="0" smtClean="0"/>
                        <a:t>1</a:t>
                      </a:r>
                      <a:endParaRPr lang="ru-RU" sz="2000" b="1" dirty="0"/>
                    </a:p>
                  </a:txBody>
                  <a:tcPr/>
                </a:tc>
              </a:tr>
              <a:tr h="370840">
                <a:tc>
                  <a:txBody>
                    <a:bodyPr/>
                    <a:lstStyle/>
                    <a:p>
                      <a:pPr algn="ctr"/>
                      <a:r>
                        <a:rPr lang="en-US" sz="2000" b="1" dirty="0" smtClean="0"/>
                        <a:t>17</a:t>
                      </a:r>
                      <a:endParaRPr lang="ru-RU" sz="2000" b="1" dirty="0"/>
                    </a:p>
                  </a:txBody>
                  <a:tcPr/>
                </a:tc>
                <a:tc>
                  <a:txBody>
                    <a:bodyPr/>
                    <a:lstStyle/>
                    <a:p>
                      <a:pPr algn="l"/>
                      <a:r>
                        <a:rPr lang="ru-RU" sz="2000" b="1" dirty="0" smtClean="0"/>
                        <a:t>Набор</a:t>
                      </a:r>
                      <a:r>
                        <a:rPr lang="ru-RU" sz="2000" b="1" baseline="0" dirty="0" smtClean="0"/>
                        <a:t> «Д</a:t>
                      </a:r>
                      <a:r>
                        <a:rPr lang="ru-RU" sz="2000" b="1" dirty="0" smtClean="0"/>
                        <a:t>етский</a:t>
                      </a:r>
                      <a:r>
                        <a:rPr lang="ru-RU" sz="2000" b="1" baseline="0" dirty="0" smtClean="0"/>
                        <a:t>  массажный коврик   </a:t>
                      </a:r>
                      <a:r>
                        <a:rPr lang="en-US" sz="2000" b="1" baseline="0" dirty="0" smtClean="0"/>
                        <a:t>“O</a:t>
                      </a:r>
                      <a:r>
                        <a:rPr lang="ru-RU" sz="2000" b="1" baseline="0" dirty="0" err="1" smtClean="0"/>
                        <a:t>ртодонт</a:t>
                      </a:r>
                      <a:r>
                        <a:rPr lang="en-US" sz="2000" b="1" baseline="0" dirty="0" smtClean="0"/>
                        <a:t>”</a:t>
                      </a:r>
                      <a:r>
                        <a:rPr lang="ru-RU" sz="2000" b="1" baseline="0" dirty="0" smtClean="0"/>
                        <a:t>» </a:t>
                      </a:r>
                      <a:endParaRPr lang="ru-RU" sz="2000" b="1" dirty="0"/>
                    </a:p>
                  </a:txBody>
                  <a:tcPr/>
                </a:tc>
                <a:tc>
                  <a:txBody>
                    <a:bodyPr/>
                    <a:lstStyle/>
                    <a:p>
                      <a:pPr algn="ctr"/>
                      <a:r>
                        <a:rPr lang="ru-RU" sz="2000" b="1" dirty="0" smtClean="0"/>
                        <a:t>1</a:t>
                      </a:r>
                      <a:endParaRPr lang="ru-RU" sz="2000" b="1" dirty="0"/>
                    </a:p>
                  </a:txBody>
                  <a:tcPr/>
                </a:tc>
              </a:tr>
              <a:tr h="370840">
                <a:tc>
                  <a:txBody>
                    <a:bodyPr/>
                    <a:lstStyle/>
                    <a:p>
                      <a:pPr algn="ctr"/>
                      <a:r>
                        <a:rPr lang="en-US" sz="2000" b="1" dirty="0" smtClean="0"/>
                        <a:t>18</a:t>
                      </a:r>
                      <a:endParaRPr lang="ru-RU" sz="2000" b="1" dirty="0"/>
                    </a:p>
                  </a:txBody>
                  <a:tcPr/>
                </a:tc>
                <a:tc>
                  <a:txBody>
                    <a:bodyPr/>
                    <a:lstStyle/>
                    <a:p>
                      <a:pPr algn="l"/>
                      <a:r>
                        <a:rPr lang="ru-RU" sz="2000" b="1" dirty="0" smtClean="0"/>
                        <a:t>Компьютер</a:t>
                      </a:r>
                      <a:r>
                        <a:rPr lang="ru-RU" sz="2000" b="1" baseline="0" dirty="0" smtClean="0"/>
                        <a:t> (н</a:t>
                      </a:r>
                      <a:r>
                        <a:rPr lang="ru-RU" sz="2000" b="1" dirty="0" smtClean="0"/>
                        <a:t>оутбук)  </a:t>
                      </a:r>
                      <a:r>
                        <a:rPr lang="en-US" sz="2000" b="1" dirty="0" smtClean="0"/>
                        <a:t>Lenovo ThinkPad</a:t>
                      </a:r>
                      <a:endParaRPr lang="ru-RU" sz="2000" b="1" dirty="0"/>
                    </a:p>
                  </a:txBody>
                  <a:tcPr/>
                </a:tc>
                <a:tc>
                  <a:txBody>
                    <a:bodyPr/>
                    <a:lstStyle/>
                    <a:p>
                      <a:pPr algn="ctr"/>
                      <a:r>
                        <a:rPr lang="en-US" sz="2000" b="1" dirty="0" smtClean="0"/>
                        <a:t>1</a:t>
                      </a:r>
                      <a:endParaRPr lang="ru-RU" sz="2000" b="1" dirty="0"/>
                    </a:p>
                  </a:txBody>
                  <a:tcPr/>
                </a:tc>
              </a:tr>
              <a:tr h="370840">
                <a:tc>
                  <a:txBody>
                    <a:bodyPr/>
                    <a:lstStyle/>
                    <a:p>
                      <a:pPr algn="ctr"/>
                      <a:r>
                        <a:rPr lang="en-US" sz="2000" b="1" dirty="0" smtClean="0"/>
                        <a:t>19</a:t>
                      </a:r>
                      <a:endParaRPr lang="ru-RU" sz="2000" b="1" dirty="0"/>
                    </a:p>
                  </a:txBody>
                  <a:tcPr/>
                </a:tc>
                <a:tc>
                  <a:txBody>
                    <a:bodyPr/>
                    <a:lstStyle/>
                    <a:p>
                      <a:pPr algn="l"/>
                      <a:r>
                        <a:rPr lang="ru-RU" sz="2000" b="1" dirty="0" smtClean="0"/>
                        <a:t>Принтер </a:t>
                      </a:r>
                      <a:r>
                        <a:rPr lang="en-US" sz="2000" b="1" dirty="0" smtClean="0"/>
                        <a:t>HP LaserJet M9050 MFP PCL6</a:t>
                      </a:r>
                      <a:endParaRPr lang="ru-RU" sz="2000" b="1" dirty="0"/>
                    </a:p>
                  </a:txBody>
                  <a:tcPr/>
                </a:tc>
                <a:tc>
                  <a:txBody>
                    <a:bodyPr/>
                    <a:lstStyle/>
                    <a:p>
                      <a:pPr algn="ctr"/>
                      <a:r>
                        <a:rPr lang="ru-RU" sz="2000" b="1" dirty="0" smtClean="0"/>
                        <a:t>1</a:t>
                      </a:r>
                      <a:endParaRPr lang="ru-RU" sz="2000" b="1" dirty="0"/>
                    </a:p>
                  </a:txBody>
                  <a:tcPr/>
                </a:tc>
              </a:tr>
              <a:tr h="370840">
                <a:tc>
                  <a:txBody>
                    <a:bodyPr/>
                    <a:lstStyle/>
                    <a:p>
                      <a:pPr algn="ctr"/>
                      <a:r>
                        <a:rPr lang="en-US" sz="2000" b="1" dirty="0" smtClean="0"/>
                        <a:t>20</a:t>
                      </a:r>
                      <a:endParaRPr lang="ru-RU" sz="2000" b="1" dirty="0"/>
                    </a:p>
                  </a:txBody>
                  <a:tcPr/>
                </a:tc>
                <a:tc>
                  <a:txBody>
                    <a:bodyPr/>
                    <a:lstStyle/>
                    <a:p>
                      <a:pPr algn="l"/>
                      <a:r>
                        <a:rPr lang="ru-RU" sz="2000" b="1" dirty="0" smtClean="0"/>
                        <a:t>Часы настенные </a:t>
                      </a:r>
                      <a:endParaRPr lang="ru-RU" sz="2000" b="1" dirty="0"/>
                    </a:p>
                  </a:txBody>
                  <a:tcPr/>
                </a:tc>
                <a:tc>
                  <a:txBody>
                    <a:bodyPr/>
                    <a:lstStyle/>
                    <a:p>
                      <a:pPr algn="ctr"/>
                      <a:r>
                        <a:rPr lang="en-US" sz="2000" b="1" dirty="0" smtClean="0"/>
                        <a:t>1</a:t>
                      </a:r>
                      <a:endParaRPr lang="ru-RU" sz="2000" b="1" dirty="0"/>
                    </a:p>
                  </a:txBody>
                  <a:tcPr/>
                </a:tc>
              </a:tr>
            </a:tbl>
          </a:graphicData>
        </a:graphic>
      </p:graphicFrame>
    </p:spTree>
    <p:extLst>
      <p:ext uri="{BB962C8B-B14F-4D97-AF65-F5344CB8AC3E}">
        <p14:creationId xmlns:p14="http://schemas.microsoft.com/office/powerpoint/2010/main" val="411818104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619672" y="620688"/>
            <a:ext cx="6120798" cy="613872"/>
          </a:xfrm>
        </p:spPr>
        <p:txBody>
          <a:bodyPr>
            <a:normAutofit/>
          </a:bodyPr>
          <a:lstStyle/>
          <a:p>
            <a:r>
              <a:rPr lang="ru-RU" sz="3200" b="1" dirty="0" smtClean="0"/>
              <a:t>РАБОЧИЕ   ЗОНЫ  КАБИНЕТА</a:t>
            </a:r>
            <a:endParaRPr lang="ru-RU" sz="3200" b="1" dirty="0"/>
          </a:p>
        </p:txBody>
      </p:sp>
      <p:pic>
        <p:nvPicPr>
          <p:cNvPr id="3"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69114" b="1"/>
          <a:stretch/>
        </p:blipFill>
        <p:spPr bwMode="auto">
          <a:xfrm>
            <a:off x="1840239" y="5311970"/>
            <a:ext cx="5319239" cy="1212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Объект 13"/>
          <p:cNvPicPr>
            <a:picLocks noGrp="1" noChangeAspect="1"/>
          </p:cNvPicPr>
          <p:nvPr>
            <p:ph sz="quarter" idx="13"/>
          </p:nvPr>
        </p:nvPicPr>
        <p:blipFill rotWithShape="1">
          <a:blip r:embed="rId3" cstate="print">
            <a:extLst>
              <a:ext uri="{28A0092B-C50C-407E-A947-70E740481C1C}">
                <a14:useLocalDpi xmlns:a14="http://schemas.microsoft.com/office/drawing/2010/main" val="0"/>
              </a:ext>
            </a:extLst>
          </a:blip>
          <a:srcRect l="26546" t="7566" b="5456"/>
          <a:stretch/>
        </p:blipFill>
        <p:spPr>
          <a:xfrm>
            <a:off x="3489952" y="1268760"/>
            <a:ext cx="2164095" cy="1921876"/>
          </a:xfrm>
          <a:ln w="25400" cmpd="sng">
            <a:solidFill>
              <a:schemeClr val="bg2">
                <a:lumMod val="50000"/>
              </a:schemeClr>
            </a:solidFill>
          </a:ln>
        </p:spPr>
      </p:pic>
      <p:pic>
        <p:nvPicPr>
          <p:cNvPr id="17" name="Объект 16"/>
          <p:cNvPicPr>
            <a:picLocks noGrp="1" noChangeAspect="1"/>
          </p:cNvPicPr>
          <p:nvPr>
            <p:ph sz="quarter" idx="14"/>
          </p:nvPr>
        </p:nvPicPr>
        <p:blipFill rotWithShape="1">
          <a:blip r:embed="rId4" cstate="print">
            <a:extLst>
              <a:ext uri="{28A0092B-C50C-407E-A947-70E740481C1C}">
                <a14:useLocalDpi xmlns:a14="http://schemas.microsoft.com/office/drawing/2010/main" val="0"/>
              </a:ext>
            </a:extLst>
          </a:blip>
          <a:srcRect t="14493" b="6560"/>
          <a:stretch/>
        </p:blipFill>
        <p:spPr>
          <a:xfrm>
            <a:off x="4788024" y="3700656"/>
            <a:ext cx="1517555" cy="1422408"/>
          </a:xfrm>
          <a:ln w="25400">
            <a:solidFill>
              <a:srgbClr val="92D050"/>
            </a:solidFill>
          </a:ln>
        </p:spPr>
      </p:pic>
      <p:pic>
        <p:nvPicPr>
          <p:cNvPr id="18" name="Объект 6"/>
          <p:cNvPicPr>
            <a:picLocks noChangeAspect="1"/>
          </p:cNvPicPr>
          <p:nvPr/>
        </p:nvPicPr>
        <p:blipFill rotWithShape="1">
          <a:blip r:embed="rId5" cstate="print">
            <a:extLst>
              <a:ext uri="{28A0092B-C50C-407E-A947-70E740481C1C}">
                <a14:useLocalDpi xmlns:a14="http://schemas.microsoft.com/office/drawing/2010/main" val="0"/>
              </a:ext>
            </a:extLst>
          </a:blip>
          <a:srcRect l="16034" r="4874" b="15988"/>
          <a:stretch/>
        </p:blipFill>
        <p:spPr>
          <a:xfrm rot="5400000">
            <a:off x="6564657" y="932287"/>
            <a:ext cx="1616560" cy="2289507"/>
          </a:xfrm>
          <a:prstGeom prst="rect">
            <a:avLst/>
          </a:prstGeom>
          <a:ln w="25400" cmpd="sng">
            <a:solidFill>
              <a:srgbClr val="92D050"/>
            </a:solidFill>
          </a:ln>
        </p:spPr>
      </p:pic>
      <p:pic>
        <p:nvPicPr>
          <p:cNvPr id="19" name="Объект 10"/>
          <p:cNvPicPr>
            <a:picLocks noChangeAspect="1"/>
          </p:cNvPicPr>
          <p:nvPr/>
        </p:nvPicPr>
        <p:blipFill rotWithShape="1">
          <a:blip r:embed="rId6" cstate="print">
            <a:extLst>
              <a:ext uri="{28A0092B-C50C-407E-A947-70E740481C1C}">
                <a14:useLocalDpi xmlns:a14="http://schemas.microsoft.com/office/drawing/2010/main" val="0"/>
              </a:ext>
            </a:extLst>
          </a:blip>
          <a:srcRect l="25942" t="19452" r="48208" b="29443"/>
          <a:stretch/>
        </p:blipFill>
        <p:spPr>
          <a:xfrm>
            <a:off x="3131840" y="3429000"/>
            <a:ext cx="1440160" cy="2135410"/>
          </a:xfrm>
          <a:prstGeom prst="rect">
            <a:avLst/>
          </a:prstGeom>
          <a:ln w="25400">
            <a:solidFill>
              <a:srgbClr val="92D050"/>
            </a:solidFill>
          </a:ln>
        </p:spPr>
      </p:pic>
      <p:pic>
        <p:nvPicPr>
          <p:cNvPr id="20" name="Объект 5"/>
          <p:cNvPicPr>
            <a:picLocks noChangeAspect="1"/>
          </p:cNvPicPr>
          <p:nvPr/>
        </p:nvPicPr>
        <p:blipFill rotWithShape="1">
          <a:blip r:embed="rId7" cstate="print">
            <a:extLst>
              <a:ext uri="{28A0092B-C50C-407E-A947-70E740481C1C}">
                <a14:useLocalDpi xmlns:a14="http://schemas.microsoft.com/office/drawing/2010/main" val="0"/>
              </a:ext>
            </a:extLst>
          </a:blip>
          <a:srcRect l="22071" r="15533" b="5175"/>
          <a:stretch/>
        </p:blipFill>
        <p:spPr>
          <a:xfrm>
            <a:off x="768896" y="1268760"/>
            <a:ext cx="2133600" cy="2431896"/>
          </a:xfrm>
          <a:prstGeom prst="rect">
            <a:avLst/>
          </a:prstGeom>
          <a:ln w="25400" cmpd="sng">
            <a:solidFill>
              <a:schemeClr val="bg2">
                <a:lumMod val="50000"/>
              </a:schemeClr>
            </a:solidFill>
          </a:ln>
        </p:spPr>
      </p:pic>
      <p:pic>
        <p:nvPicPr>
          <p:cNvPr id="21" name="Объект 9"/>
          <p:cNvPicPr>
            <a:picLocks noChangeAspect="1"/>
          </p:cNvPicPr>
          <p:nvPr/>
        </p:nvPicPr>
        <p:blipFill rotWithShape="1">
          <a:blip r:embed="rId8" cstate="print">
            <a:extLst>
              <a:ext uri="{28A0092B-C50C-407E-A947-70E740481C1C}">
                <a14:useLocalDpi xmlns:a14="http://schemas.microsoft.com/office/drawing/2010/main" val="0"/>
              </a:ext>
            </a:extLst>
          </a:blip>
          <a:srcRect l="37688" b="5456"/>
          <a:stretch/>
        </p:blipFill>
        <p:spPr>
          <a:xfrm>
            <a:off x="6588223" y="3143360"/>
            <a:ext cx="1929467" cy="2195642"/>
          </a:xfrm>
          <a:prstGeom prst="rect">
            <a:avLst/>
          </a:prstGeom>
          <a:ln w="25400" cmpd="sng">
            <a:solidFill>
              <a:srgbClr val="92D050"/>
            </a:solidFill>
          </a:ln>
        </p:spPr>
      </p:pic>
      <p:pic>
        <p:nvPicPr>
          <p:cNvPr id="22" name="Объект 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68896" y="4065836"/>
            <a:ext cx="1991466" cy="1493598"/>
          </a:xfrm>
          <a:prstGeom prst="rect">
            <a:avLst/>
          </a:prstGeom>
          <a:ln w="25400" cmpd="sng">
            <a:solidFill>
              <a:srgbClr val="92D050"/>
            </a:solidFill>
          </a:ln>
        </p:spPr>
      </p:pic>
    </p:spTree>
    <p:extLst>
      <p:ext uri="{BB962C8B-B14F-4D97-AF65-F5344CB8AC3E}">
        <p14:creationId xmlns:p14="http://schemas.microsoft.com/office/powerpoint/2010/main" val="1373971993"/>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Остин">
  <a:themeElements>
    <a:clrScheme name="Остин">
      <a:dk1>
        <a:sysClr val="windowText" lastClr="000000"/>
      </a:dk1>
      <a:lt1>
        <a:sysClr val="window" lastClr="FFFFFF"/>
      </a:lt1>
      <a:dk2>
        <a:srgbClr val="3E3D2D"/>
      </a:dk2>
      <a:lt2>
        <a:srgbClr val="CAF278"/>
      </a:lt2>
      <a:accent1>
        <a:srgbClr val="94C600"/>
      </a:accent1>
      <a:accent2>
        <a:srgbClr val="71685A"/>
      </a:accent2>
      <a:accent3>
        <a:srgbClr val="FF6700"/>
      </a:accent3>
      <a:accent4>
        <a:srgbClr val="909465"/>
      </a:accent4>
      <a:accent5>
        <a:srgbClr val="956B43"/>
      </a:accent5>
      <a:accent6>
        <a:srgbClr val="FEA022"/>
      </a:accent6>
      <a:hlink>
        <a:srgbClr val="E68200"/>
      </a:hlink>
      <a:folHlink>
        <a:srgbClr val="FFA94A"/>
      </a:folHlink>
    </a:clrScheme>
    <a:fontScheme name="Остин">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Остин">
      <a:fillStyleLst>
        <a:solidFill>
          <a:schemeClr val="phClr"/>
        </a:solidFill>
        <a:gradFill rotWithShape="1">
          <a:gsLst>
            <a:gs pos="0">
              <a:schemeClr val="phClr">
                <a:tint val="20000"/>
                <a:satMod val="180000"/>
                <a:lumMod val="98000"/>
              </a:schemeClr>
            </a:gs>
            <a:gs pos="40000">
              <a:schemeClr val="phClr">
                <a:tint val="30000"/>
                <a:satMod val="260000"/>
                <a:lumMod val="84000"/>
              </a:schemeClr>
            </a:gs>
            <a:gs pos="100000">
              <a:schemeClr val="phClr">
                <a:tint val="100000"/>
                <a:satMod val="110000"/>
                <a:lumMod val="100000"/>
              </a:schemeClr>
            </a:gs>
          </a:gsLst>
          <a:lin ang="5040000" scaled="1"/>
        </a:gradFill>
        <a:gradFill rotWithShape="1">
          <a:gsLst>
            <a:gs pos="0">
              <a:schemeClr val="phClr"/>
            </a:gs>
            <a:gs pos="100000">
              <a:schemeClr val="phClr">
                <a:shade val="75000"/>
                <a:satMod val="120000"/>
                <a:lumMod val="9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scene3d>
            <a:camera prst="orthographicFront">
              <a:rot lat="0" lon="0" rev="0"/>
            </a:camera>
            <a:lightRig rig="threePt" dir="tl">
              <a:rot lat="0" lon="0" rev="20400000"/>
            </a:lightRig>
          </a:scene3d>
          <a:sp3d>
            <a:bevelT w="50800" h="12700" prst="softRound"/>
          </a:sp3d>
        </a:effectStyle>
        <a:effectStyle>
          <a:effectLst>
            <a:outerShdw blurRad="44450" dist="50800" dir="5400000" sx="96000" rotWithShape="0">
              <a:srgbClr val="000000">
                <a:alpha val="34000"/>
              </a:srgbClr>
            </a:outerShdw>
          </a:effectLst>
          <a:scene3d>
            <a:camera prst="orthographicFront">
              <a:rot lat="0" lon="0" rev="0"/>
            </a:camera>
            <a:lightRig rig="threePt" dir="tl">
              <a:rot lat="0" lon="0" rev="20400000"/>
            </a:lightRig>
          </a:scene3d>
          <a:sp3d contourW="15875" prstMaterial="metal">
            <a:bevelT w="101600" h="25400" prst="softRound"/>
            <a:contourClr>
              <a:schemeClr val="phClr">
                <a:shade val="30000"/>
              </a:schemeClr>
            </a:contourClr>
          </a:sp3d>
        </a:effectStyle>
      </a:effectStyleLst>
      <a:bgFillStyleLst>
        <a:solidFill>
          <a:schemeClr val="phClr"/>
        </a:solidFill>
        <a:gradFill rotWithShape="1">
          <a:gsLst>
            <a:gs pos="0">
              <a:schemeClr val="phClr">
                <a:shade val="94000"/>
                <a:satMod val="114000"/>
                <a:lumMod val="96000"/>
              </a:schemeClr>
            </a:gs>
            <a:gs pos="62000">
              <a:schemeClr val="phClr">
                <a:tint val="92000"/>
                <a:shade val="66000"/>
                <a:satMod val="110000"/>
                <a:lumMod val="80000"/>
              </a:schemeClr>
            </a:gs>
            <a:gs pos="100000">
              <a:schemeClr val="phClr">
                <a:tint val="89000"/>
                <a:shade val="62000"/>
                <a:satMod val="110000"/>
                <a:lumMod val="72000"/>
              </a:schemeClr>
            </a:gs>
          </a:gsLst>
          <a:lin ang="5400000" scaled="0"/>
        </a:gradFill>
        <a:blipFill rotWithShape="1">
          <a:blip xmlns:r="http://schemas.openxmlformats.org/officeDocument/2006/relationships" r:embed="rId1">
            <a:duotone>
              <a:schemeClr val="phClr">
                <a:tint val="80000"/>
                <a:shade val="58000"/>
              </a:schemeClr>
              <a:schemeClr val="phClr">
                <a:tint val="73000"/>
                <a:shade val="68000"/>
                <a:satMod val="150000"/>
              </a:schemeClr>
            </a:duotone>
          </a:blip>
          <a:tile tx="0" ty="0" sx="100000" sy="100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Austin</Template>
  <TotalTime>771</TotalTime>
  <Words>1054</Words>
  <Application>Microsoft Office PowerPoint</Application>
  <PresentationFormat>Экран (4:3)</PresentationFormat>
  <Paragraphs>171</Paragraphs>
  <Slides>39</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39</vt:i4>
      </vt:variant>
    </vt:vector>
  </HeadingPairs>
  <TitlesOfParts>
    <vt:vector size="40" baseType="lpstr">
      <vt:lpstr>Остин</vt:lpstr>
      <vt:lpstr>Краевое государственное общеобразовательное бюджетное учреждение  «Владивостокская специальная (коррекционная)   начальная    школа - детский сад II вида»    СЕТЕВОЙ КОНСУЛЬТАЦИОННЫЙ ПУНКТ   2019 – 2022 г.г.</vt:lpstr>
      <vt:lpstr>КОРРЕКЦИОННО-РАЗВИВАЮЩАЯ         СРЕДА КАБИНЕТА</vt:lpstr>
      <vt:lpstr>НАЗНАЧЕНИЕ КОРРЕКЦИОННОГО КАБИНЕТА</vt:lpstr>
      <vt:lpstr>Презентация PowerPoint</vt:lpstr>
      <vt:lpstr>Презентация PowerPoint</vt:lpstr>
      <vt:lpstr>Презентация PowerPoint</vt:lpstr>
      <vt:lpstr>ОСНАЩЕНИЕ      КАБИНЕТА</vt:lpstr>
      <vt:lpstr>Презентация PowerPoint</vt:lpstr>
      <vt:lpstr>РАБОЧИЕ   ЗОНЫ  КАБИНЕТА</vt:lpstr>
      <vt:lpstr>РАБОЧЕЕ МЕСТО ПЕДАГОГА</vt:lpstr>
      <vt:lpstr>ЗОНА   РАБОЧЕГО МЕСТА ПЕДАГОГА</vt:lpstr>
      <vt:lpstr>ЗОНЫ   ИНТЕРАКТИВНО – ТЕХНИЧЕСКОГО СОПРОВОЖДЕНИЯ</vt:lpstr>
      <vt:lpstr>Интерактивная панель                        32 дюйма «New Touch 32»</vt:lpstr>
      <vt:lpstr>       Интерактивный стол «Kids Table 23»  </vt:lpstr>
      <vt:lpstr>      Компьютер (ноутбук)  Lenovo ThinkPad </vt:lpstr>
      <vt:lpstr>       Мультисенсорный речевой                                       тренажёр «Интон –М» </vt:lpstr>
      <vt:lpstr>ЗОНА  ДИАГНОСТИКИ                   И КОРРЕКЦИОННОЙ РАБОТЫ</vt:lpstr>
      <vt:lpstr>ЗОНА  ДИАГНОСТИКИ</vt:lpstr>
      <vt:lpstr>ЗОНА   РАЗВИТИЯ РЕЧЕВОГО  ДЫХАНИЯ</vt:lpstr>
      <vt:lpstr>ЗОНА   РАЗВИТИЯ РЕЧЕВОГО  ДЫХАНИЯ</vt:lpstr>
      <vt:lpstr>ЗОНА   РАЗВИТИЯ  АРТИКУЛЯЦИОННОЙ МОТОРИКИ</vt:lpstr>
      <vt:lpstr>ЗОНА   РАЗВИТИЯ  АРТИКУЛЯЦИОННОЙ МОТОРИКИ</vt:lpstr>
      <vt:lpstr>ЗОНА   РАЗВИТИЯ МЕЛКОЙ МОТОРИКИ</vt:lpstr>
      <vt:lpstr>ЗОНА   РАЗВИТИЯ  МЕЛКОЙ МОТОРИКИ</vt:lpstr>
      <vt:lpstr>ЗОНА   РАЗВИТИЯ СЛУХОВОГО ВОСПРИЯТИЯ </vt:lpstr>
      <vt:lpstr>ЗОНА   РАЗВИТИЯ  СЛУХОВОГО ВОСПРИЯТИЯ</vt:lpstr>
      <vt:lpstr>ЗОНА   ФОРМИРОВАНИЯ И КОРРЕКЦИИ ПРАВИЛЬНОГО ПРОИСНОШЕНИЯ</vt:lpstr>
      <vt:lpstr>ЗОНА   КОРРЕКЦИИ И ФОРМИРОВАНИЯ ПРОИЗНОШЕНИЯ </vt:lpstr>
      <vt:lpstr>ЗОНА   ДИДАКТИЧЕСКОГО    СОПРОВОЖДЕНИЯ </vt:lpstr>
      <vt:lpstr>ЗОНА   ДИДАКТИЧЕСКОГО    СОПРОВОЖДЕНИЯ </vt:lpstr>
      <vt:lpstr>ЗОНА   РЕЛАКСА   И  ИГРОВОГО СОПРОВОЖДЕНИЯ </vt:lpstr>
      <vt:lpstr>ЗОНА  РЕЛАКСА   И  ИГРОВОГО СОПРОВОЖДЕНИЯ </vt:lpstr>
      <vt:lpstr>ЗОНА  РЕЛАКСА   И  ИГРОВОГО СОПРОВОЖДЕНИЯ </vt:lpstr>
      <vt:lpstr>ЗОНА   МЕТОДИЧЕСКОГО  СОПРОВОЖДЕНИЯ </vt:lpstr>
      <vt:lpstr>ЗОНА   МЕТОДИЧЕСКОГО  СОПРОВОЖДЕНИЯ </vt:lpstr>
      <vt:lpstr>ЗОНА   МЕТОДИЧЕСКОГО  СОПРОВОЖДЕНИЯ </vt:lpstr>
      <vt:lpstr> ИНФОРМАЦИОННАЯ ЗОНА </vt:lpstr>
      <vt:lpstr> ИНФОРМАЦИОННАЯ ЗОНА </vt:lpstr>
      <vt:lpstr>ЗАКЛЮЧЕНИЕ</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Учитель</dc:creator>
  <cp:lastModifiedBy>Учитель</cp:lastModifiedBy>
  <cp:revision>99</cp:revision>
  <dcterms:created xsi:type="dcterms:W3CDTF">2022-03-28T12:26:31Z</dcterms:created>
  <dcterms:modified xsi:type="dcterms:W3CDTF">2022-03-29T04:42:46Z</dcterms:modified>
</cp:coreProperties>
</file>